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73" r:id="rId2"/>
    <p:sldId id="259" r:id="rId3"/>
    <p:sldId id="260" r:id="rId4"/>
    <p:sldId id="261" r:id="rId5"/>
    <p:sldId id="307" r:id="rId6"/>
    <p:sldId id="308" r:id="rId7"/>
    <p:sldId id="309" r:id="rId8"/>
    <p:sldId id="310" r:id="rId9"/>
    <p:sldId id="316" r:id="rId10"/>
    <p:sldId id="317" r:id="rId11"/>
    <p:sldId id="312" r:id="rId12"/>
    <p:sldId id="313" r:id="rId13"/>
    <p:sldId id="314" r:id="rId14"/>
    <p:sldId id="296" r:id="rId15"/>
    <p:sldId id="299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65" r:id="rId27"/>
    <p:sldId id="331" r:id="rId28"/>
    <p:sldId id="328" r:id="rId29"/>
    <p:sldId id="329" r:id="rId30"/>
    <p:sldId id="330" r:id="rId31"/>
    <p:sldId id="332" r:id="rId32"/>
    <p:sldId id="333" r:id="rId33"/>
    <p:sldId id="366" r:id="rId34"/>
    <p:sldId id="334" r:id="rId35"/>
    <p:sldId id="335" r:id="rId36"/>
    <p:sldId id="336" r:id="rId37"/>
    <p:sldId id="337" r:id="rId38"/>
    <p:sldId id="338" r:id="rId39"/>
    <p:sldId id="367" r:id="rId40"/>
    <p:sldId id="339" r:id="rId41"/>
    <p:sldId id="340" r:id="rId42"/>
    <p:sldId id="341" r:id="rId43"/>
    <p:sldId id="342" r:id="rId44"/>
    <p:sldId id="344" r:id="rId45"/>
    <p:sldId id="347" r:id="rId46"/>
    <p:sldId id="350" r:id="rId47"/>
    <p:sldId id="351" r:id="rId48"/>
    <p:sldId id="346" r:id="rId49"/>
    <p:sldId id="352" r:id="rId50"/>
    <p:sldId id="348" r:id="rId51"/>
    <p:sldId id="349" r:id="rId52"/>
    <p:sldId id="354" r:id="rId53"/>
    <p:sldId id="355" r:id="rId54"/>
    <p:sldId id="356" r:id="rId55"/>
    <p:sldId id="372" r:id="rId56"/>
    <p:sldId id="357" r:id="rId57"/>
    <p:sldId id="358" r:id="rId58"/>
    <p:sldId id="353" r:id="rId59"/>
    <p:sldId id="369" r:id="rId60"/>
    <p:sldId id="371" r:id="rId61"/>
    <p:sldId id="359" r:id="rId62"/>
    <p:sldId id="368" r:id="rId63"/>
    <p:sldId id="361" r:id="rId64"/>
    <p:sldId id="362" r:id="rId65"/>
    <p:sldId id="363" r:id="rId66"/>
    <p:sldId id="364" r:id="rId67"/>
    <p:sldId id="370" r:id="rId68"/>
    <p:sldId id="281" r:id="rId69"/>
    <p:sldId id="289" r:id="rId70"/>
    <p:sldId id="282" r:id="rId71"/>
    <p:sldId id="283" r:id="rId72"/>
    <p:sldId id="264" r:id="rId73"/>
    <p:sldId id="287" r:id="rId74"/>
    <p:sldId id="267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5" autoAdjust="0"/>
    <p:restoredTop sz="94660"/>
  </p:normalViewPr>
  <p:slideViewPr>
    <p:cSldViewPr>
      <p:cViewPr varScale="1">
        <p:scale>
          <a:sx n="69" d="100"/>
          <a:sy n="69" d="100"/>
        </p:scale>
        <p:origin x="-92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DD557-14C5-4B11-8F3C-BC8CDA46F75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4466BA-D6DD-4118-9F74-D5F58DEEFF42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2000" b="1" dirty="0">
              <a:solidFill>
                <a:srgbClr val="800000"/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Движение</a:t>
          </a:r>
        </a:p>
      </dgm:t>
    </dgm:pt>
    <dgm:pt modelId="{40D9478C-A16E-4D62-96E5-E27FA728B21F}" type="parTrans" cxnId="{4D5AA876-147A-4AA0-91A7-CCA3535FB50F}">
      <dgm:prSet/>
      <dgm:spPr/>
      <dgm:t>
        <a:bodyPr/>
        <a:lstStyle/>
        <a:p>
          <a:endParaRPr lang="ru-RU"/>
        </a:p>
      </dgm:t>
    </dgm:pt>
    <dgm:pt modelId="{E10B7DE6-809F-4CBB-9DC6-6C63303DB375}" type="sibTrans" cxnId="{4D5AA876-147A-4AA0-91A7-CCA3535FB50F}">
      <dgm:prSet/>
      <dgm:spPr/>
      <dgm:t>
        <a:bodyPr/>
        <a:lstStyle/>
        <a:p>
          <a:endParaRPr lang="ru-RU"/>
        </a:p>
      </dgm:t>
    </dgm:pt>
    <dgm:pt modelId="{B6FFDC83-8679-4C21-8115-B0ED9429CCE5}">
      <dgm:prSet phldrT="[Текст]" custT="1"/>
      <dgm:spPr>
        <a:ln>
          <a:solidFill>
            <a:srgbClr val="00359E"/>
          </a:solidFill>
        </a:ln>
      </dgm:spPr>
      <dgm:t>
        <a:bodyPr/>
        <a:lstStyle/>
        <a:p>
          <a:r>
            <a:rPr lang="ru-RU" sz="2200" b="1" dirty="0">
              <a:solidFill>
                <a:schemeClr val="tx2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Музыка</a:t>
          </a:r>
        </a:p>
      </dgm:t>
    </dgm:pt>
    <dgm:pt modelId="{83E7F07E-8156-4973-840A-EBB38B8BB8C3}" type="parTrans" cxnId="{393C4E53-B0E9-40D5-8FAA-DA1E298FF15D}">
      <dgm:prSet/>
      <dgm:spPr/>
      <dgm:t>
        <a:bodyPr/>
        <a:lstStyle/>
        <a:p>
          <a:endParaRPr lang="ru-RU"/>
        </a:p>
      </dgm:t>
    </dgm:pt>
    <dgm:pt modelId="{EC793B84-34A8-40A0-81AB-56B1A965882E}" type="sibTrans" cxnId="{393C4E53-B0E9-40D5-8FAA-DA1E298FF15D}">
      <dgm:prSet/>
      <dgm:spPr/>
      <dgm:t>
        <a:bodyPr/>
        <a:lstStyle/>
        <a:p>
          <a:endParaRPr lang="ru-RU"/>
        </a:p>
      </dgm:t>
    </dgm:pt>
    <dgm:pt modelId="{EB375887-5447-4355-87DB-315E436BF04E}">
      <dgm:prSet phldrT="[Текст]" custT="1"/>
      <dgm:spPr>
        <a:ln>
          <a:solidFill>
            <a:srgbClr val="00359E"/>
          </a:solidFill>
        </a:ln>
      </dgm:spPr>
      <dgm:t>
        <a:bodyPr/>
        <a:lstStyle/>
        <a:p>
          <a:r>
            <a:rPr lang="ru-RU" sz="2400" b="1" dirty="0">
              <a:solidFill>
                <a:schemeClr val="tx2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Сказка</a:t>
          </a:r>
        </a:p>
      </dgm:t>
    </dgm:pt>
    <dgm:pt modelId="{D4F23D96-8811-46DC-9793-90581CB2B0B9}" type="parTrans" cxnId="{DC72A7B6-769D-4410-8033-E93943E9A338}">
      <dgm:prSet/>
      <dgm:spPr/>
      <dgm:t>
        <a:bodyPr/>
        <a:lstStyle/>
        <a:p>
          <a:endParaRPr lang="ru-RU"/>
        </a:p>
      </dgm:t>
    </dgm:pt>
    <dgm:pt modelId="{57F4F38C-EEA4-404D-A3E1-B76B977222B4}" type="sibTrans" cxnId="{DC72A7B6-769D-4410-8033-E93943E9A338}">
      <dgm:prSet/>
      <dgm:spPr/>
      <dgm:t>
        <a:bodyPr/>
        <a:lstStyle/>
        <a:p>
          <a:endParaRPr lang="ru-RU"/>
        </a:p>
      </dgm:t>
    </dgm:pt>
    <dgm:pt modelId="{BAA4045D-C90B-45F4-AF52-DEE6C746B1EE}">
      <dgm:prSet phldrT="[Текст]" custT="1"/>
      <dgm:spPr>
        <a:ln>
          <a:solidFill>
            <a:srgbClr val="00359E"/>
          </a:solidFill>
        </a:ln>
      </dgm:spPr>
      <dgm:t>
        <a:bodyPr/>
        <a:lstStyle/>
        <a:p>
          <a:r>
            <a:rPr lang="ru-RU" sz="2400" b="1" dirty="0">
              <a:solidFill>
                <a:schemeClr val="tx2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Игра</a:t>
          </a:r>
        </a:p>
      </dgm:t>
    </dgm:pt>
    <dgm:pt modelId="{FB2E2B70-5586-49CC-88EE-DBD4D1CF7C6B}" type="parTrans" cxnId="{11C04098-0BE0-443E-BF72-C54E0FC43337}">
      <dgm:prSet/>
      <dgm:spPr/>
      <dgm:t>
        <a:bodyPr/>
        <a:lstStyle/>
        <a:p>
          <a:endParaRPr lang="ru-RU"/>
        </a:p>
      </dgm:t>
    </dgm:pt>
    <dgm:pt modelId="{E956A941-51EC-416F-8D71-E4143EAEB9D7}" type="sibTrans" cxnId="{11C04098-0BE0-443E-BF72-C54E0FC43337}">
      <dgm:prSet/>
      <dgm:spPr/>
      <dgm:t>
        <a:bodyPr/>
        <a:lstStyle/>
        <a:p>
          <a:endParaRPr lang="ru-RU"/>
        </a:p>
      </dgm:t>
    </dgm:pt>
    <dgm:pt modelId="{BB466019-9550-4437-A2FA-9FA3437AE18F}">
      <dgm:prSet phldrT="[Текст]" custT="1"/>
      <dgm:spPr>
        <a:ln>
          <a:solidFill>
            <a:srgbClr val="00359E"/>
          </a:solidFill>
        </a:ln>
      </dgm:spPr>
      <dgm:t>
        <a:bodyPr/>
        <a:lstStyle/>
        <a:p>
          <a:r>
            <a:rPr lang="ru-RU" sz="2400" b="1" dirty="0">
              <a:solidFill>
                <a:schemeClr val="tx2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Театр</a:t>
          </a:r>
        </a:p>
      </dgm:t>
    </dgm:pt>
    <dgm:pt modelId="{985760D4-5FEB-4922-974C-5866F05440B7}" type="parTrans" cxnId="{B7D55CBA-91EF-4ED9-8852-65EB2C4ADDBC}">
      <dgm:prSet/>
      <dgm:spPr/>
      <dgm:t>
        <a:bodyPr/>
        <a:lstStyle/>
        <a:p>
          <a:endParaRPr lang="ru-RU"/>
        </a:p>
      </dgm:t>
    </dgm:pt>
    <dgm:pt modelId="{4D1E68F7-C728-4B2F-8A3A-F5B3283F5D45}" type="sibTrans" cxnId="{B7D55CBA-91EF-4ED9-8852-65EB2C4ADDBC}">
      <dgm:prSet/>
      <dgm:spPr/>
      <dgm:t>
        <a:bodyPr/>
        <a:lstStyle/>
        <a:p>
          <a:endParaRPr lang="ru-RU"/>
        </a:p>
      </dgm:t>
    </dgm:pt>
    <dgm:pt modelId="{A3F3655D-F390-4FA8-A205-1101F3670E14}" type="pres">
      <dgm:prSet presAssocID="{D76DD557-14C5-4B11-8F3C-BC8CDA46F7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7551BA-2101-4CF4-BB76-AA23F452F398}" type="pres">
      <dgm:prSet presAssocID="{D76DD557-14C5-4B11-8F3C-BC8CDA46F752}" presName="radial" presStyleCnt="0">
        <dgm:presLayoutVars>
          <dgm:animLvl val="ctr"/>
        </dgm:presLayoutVars>
      </dgm:prSet>
      <dgm:spPr/>
    </dgm:pt>
    <dgm:pt modelId="{DD3C46F1-2218-44E1-8506-4B44207D728B}" type="pres">
      <dgm:prSet presAssocID="{F84466BA-D6DD-4118-9F74-D5F58DEEFF42}" presName="centerShape" presStyleLbl="vennNode1" presStyleIdx="0" presStyleCnt="5" custLinFactNeighborX="4325" custLinFactNeighborY="-6488"/>
      <dgm:spPr/>
      <dgm:t>
        <a:bodyPr/>
        <a:lstStyle/>
        <a:p>
          <a:endParaRPr lang="ru-RU"/>
        </a:p>
      </dgm:t>
    </dgm:pt>
    <dgm:pt modelId="{6D717AD9-BFD1-44B5-BC52-3A71E101AD4E}" type="pres">
      <dgm:prSet presAssocID="{B6FFDC83-8679-4C21-8115-B0ED9429CCE5}" presName="node" presStyleLbl="vennNode1" presStyleIdx="1" presStyleCnt="5" custScaleX="164790" custScaleY="160216" custRadScaleRad="95878" custRadScaleInc="45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30B5C-940A-4B14-A7B3-369D28E1F528}" type="pres">
      <dgm:prSet presAssocID="{EB375887-5447-4355-87DB-315E436BF04E}" presName="node" presStyleLbl="vennNode1" presStyleIdx="2" presStyleCnt="5" custScaleX="164790" custScaleY="160216" custRadScaleRad="74782" custRadScaleInc="35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FDF2C-1FA4-4F6E-B86D-14300E4665ED}" type="pres">
      <dgm:prSet presAssocID="{BAA4045D-C90B-45F4-AF52-DEE6C746B1EE}" presName="node" presStyleLbl="vennNode1" presStyleIdx="3" presStyleCnt="5" custScaleX="164790" custScaleY="160216" custRadScaleRad="62915" custRadScaleInc="56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6830F-BEC3-4FC1-A72B-D7F07DFDE28E}" type="pres">
      <dgm:prSet presAssocID="{BB466019-9550-4437-A2FA-9FA3437AE18F}" presName="node" presStyleLbl="vennNode1" presStyleIdx="4" presStyleCnt="5" custScaleX="164790" custScaleY="160216" custRadScaleRad="86940" custRadScaleInc="62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C04098-0BE0-443E-BF72-C54E0FC43337}" srcId="{F84466BA-D6DD-4118-9F74-D5F58DEEFF42}" destId="{BAA4045D-C90B-45F4-AF52-DEE6C746B1EE}" srcOrd="2" destOrd="0" parTransId="{FB2E2B70-5586-49CC-88EE-DBD4D1CF7C6B}" sibTransId="{E956A941-51EC-416F-8D71-E4143EAEB9D7}"/>
    <dgm:cxn modelId="{1D94B048-9FBF-4A36-9535-590124069C36}" type="presOf" srcId="{BAA4045D-C90B-45F4-AF52-DEE6C746B1EE}" destId="{3BCFDF2C-1FA4-4F6E-B86D-14300E4665ED}" srcOrd="0" destOrd="0" presId="urn:microsoft.com/office/officeart/2005/8/layout/radial3"/>
    <dgm:cxn modelId="{E3169C82-87C8-40D4-8922-02F0366A43DD}" type="presOf" srcId="{B6FFDC83-8679-4C21-8115-B0ED9429CCE5}" destId="{6D717AD9-BFD1-44B5-BC52-3A71E101AD4E}" srcOrd="0" destOrd="0" presId="urn:microsoft.com/office/officeart/2005/8/layout/radial3"/>
    <dgm:cxn modelId="{393C4E53-B0E9-40D5-8FAA-DA1E298FF15D}" srcId="{F84466BA-D6DD-4118-9F74-D5F58DEEFF42}" destId="{B6FFDC83-8679-4C21-8115-B0ED9429CCE5}" srcOrd="0" destOrd="0" parTransId="{83E7F07E-8156-4973-840A-EBB38B8BB8C3}" sibTransId="{EC793B84-34A8-40A0-81AB-56B1A965882E}"/>
    <dgm:cxn modelId="{27DFB67D-BD2C-49D2-9EBD-C9A33CDD9195}" type="presOf" srcId="{EB375887-5447-4355-87DB-315E436BF04E}" destId="{B3930B5C-940A-4B14-A7B3-369D28E1F528}" srcOrd="0" destOrd="0" presId="urn:microsoft.com/office/officeart/2005/8/layout/radial3"/>
    <dgm:cxn modelId="{DE4B5DA4-51E4-4121-BCCF-04A26887D23D}" type="presOf" srcId="{BB466019-9550-4437-A2FA-9FA3437AE18F}" destId="{CDA6830F-BEC3-4FC1-A72B-D7F07DFDE28E}" srcOrd="0" destOrd="0" presId="urn:microsoft.com/office/officeart/2005/8/layout/radial3"/>
    <dgm:cxn modelId="{1BED61D3-B53C-4AE6-B599-87CD85EC82F5}" type="presOf" srcId="{F84466BA-D6DD-4118-9F74-D5F58DEEFF42}" destId="{DD3C46F1-2218-44E1-8506-4B44207D728B}" srcOrd="0" destOrd="0" presId="urn:microsoft.com/office/officeart/2005/8/layout/radial3"/>
    <dgm:cxn modelId="{B7D55CBA-91EF-4ED9-8852-65EB2C4ADDBC}" srcId="{F84466BA-D6DD-4118-9F74-D5F58DEEFF42}" destId="{BB466019-9550-4437-A2FA-9FA3437AE18F}" srcOrd="3" destOrd="0" parTransId="{985760D4-5FEB-4922-974C-5866F05440B7}" sibTransId="{4D1E68F7-C728-4B2F-8A3A-F5B3283F5D45}"/>
    <dgm:cxn modelId="{D0836C40-DB52-4DD9-8C8A-FA811FCC8BBB}" type="presOf" srcId="{D76DD557-14C5-4B11-8F3C-BC8CDA46F752}" destId="{A3F3655D-F390-4FA8-A205-1101F3670E14}" srcOrd="0" destOrd="0" presId="urn:microsoft.com/office/officeart/2005/8/layout/radial3"/>
    <dgm:cxn modelId="{DC72A7B6-769D-4410-8033-E93943E9A338}" srcId="{F84466BA-D6DD-4118-9F74-D5F58DEEFF42}" destId="{EB375887-5447-4355-87DB-315E436BF04E}" srcOrd="1" destOrd="0" parTransId="{D4F23D96-8811-46DC-9793-90581CB2B0B9}" sibTransId="{57F4F38C-EEA4-404D-A3E1-B76B977222B4}"/>
    <dgm:cxn modelId="{4D5AA876-147A-4AA0-91A7-CCA3535FB50F}" srcId="{D76DD557-14C5-4B11-8F3C-BC8CDA46F752}" destId="{F84466BA-D6DD-4118-9F74-D5F58DEEFF42}" srcOrd="0" destOrd="0" parTransId="{40D9478C-A16E-4D62-96E5-E27FA728B21F}" sibTransId="{E10B7DE6-809F-4CBB-9DC6-6C63303DB375}"/>
    <dgm:cxn modelId="{7F05A190-C84F-47FD-9471-C2EE1A58CAC1}" type="presParOf" srcId="{A3F3655D-F390-4FA8-A205-1101F3670E14}" destId="{197551BA-2101-4CF4-BB76-AA23F452F398}" srcOrd="0" destOrd="0" presId="urn:microsoft.com/office/officeart/2005/8/layout/radial3"/>
    <dgm:cxn modelId="{64C6124C-D2F9-4010-82EE-5674CAB22236}" type="presParOf" srcId="{197551BA-2101-4CF4-BB76-AA23F452F398}" destId="{DD3C46F1-2218-44E1-8506-4B44207D728B}" srcOrd="0" destOrd="0" presId="urn:microsoft.com/office/officeart/2005/8/layout/radial3"/>
    <dgm:cxn modelId="{2D1ED1F5-9D13-4A97-A149-1F19E8219FC7}" type="presParOf" srcId="{197551BA-2101-4CF4-BB76-AA23F452F398}" destId="{6D717AD9-BFD1-44B5-BC52-3A71E101AD4E}" srcOrd="1" destOrd="0" presId="urn:microsoft.com/office/officeart/2005/8/layout/radial3"/>
    <dgm:cxn modelId="{3B9C7D4A-56BB-4212-91D2-98985A93D55B}" type="presParOf" srcId="{197551BA-2101-4CF4-BB76-AA23F452F398}" destId="{B3930B5C-940A-4B14-A7B3-369D28E1F528}" srcOrd="2" destOrd="0" presId="urn:microsoft.com/office/officeart/2005/8/layout/radial3"/>
    <dgm:cxn modelId="{C5DC2D69-DA56-4A1A-906A-ABCCF50B70B0}" type="presParOf" srcId="{197551BA-2101-4CF4-BB76-AA23F452F398}" destId="{3BCFDF2C-1FA4-4F6E-B86D-14300E4665ED}" srcOrd="3" destOrd="0" presId="urn:microsoft.com/office/officeart/2005/8/layout/radial3"/>
    <dgm:cxn modelId="{3B97572F-0D16-41E8-AF08-1312F2C9E997}" type="presParOf" srcId="{197551BA-2101-4CF4-BB76-AA23F452F398}" destId="{CDA6830F-BEC3-4FC1-A72B-D7F07DFDE28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87C88E-D23A-4426-BD13-F4A790BB91C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69BE6F42-A031-499E-9C9A-1E46929E942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СОДЕРЖАНИЕ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МУЗЫКИ</a:t>
          </a:r>
        </a:p>
      </dgm:t>
    </dgm:pt>
    <dgm:pt modelId="{624038F5-D997-46D6-9BE6-3D318458D666}" type="parTrans" cxnId="{655C41F4-E180-4070-83A7-A16911085E34}">
      <dgm:prSet/>
      <dgm:spPr/>
      <dgm:t>
        <a:bodyPr/>
        <a:lstStyle/>
        <a:p>
          <a:endParaRPr lang="ru-RU"/>
        </a:p>
      </dgm:t>
    </dgm:pt>
    <dgm:pt modelId="{66F84D06-02F9-4DCB-AEF3-EF5F6D104E7C}" type="sibTrans" cxnId="{655C41F4-E180-4070-83A7-A16911085E34}">
      <dgm:prSet/>
      <dgm:spPr/>
      <dgm:t>
        <a:bodyPr/>
        <a:lstStyle/>
        <a:p>
          <a:endParaRPr lang="ru-RU"/>
        </a:p>
      </dgm:t>
    </dgm:pt>
    <dgm:pt modelId="{CA8B2BAB-12EA-4387-B696-E90B0B27374F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СТРУКТУРНОЕ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ПОСТРОЕНИЕ</a:t>
          </a:r>
        </a:p>
      </dgm:t>
    </dgm:pt>
    <dgm:pt modelId="{857BAF08-0664-47D7-967A-57D3AFF33998}" type="parTrans" cxnId="{4767E7BB-0FD0-411F-BC87-AEC8E00C5DAF}">
      <dgm:prSet/>
      <dgm:spPr/>
      <dgm:t>
        <a:bodyPr/>
        <a:lstStyle/>
        <a:p>
          <a:endParaRPr lang="ru-RU"/>
        </a:p>
      </dgm:t>
    </dgm:pt>
    <dgm:pt modelId="{51FFAAAA-13DE-41C6-9D8B-3C5F23DDFFF6}" type="sibTrans" cxnId="{4767E7BB-0FD0-411F-BC87-AEC8E00C5DAF}">
      <dgm:prSet/>
      <dgm:spPr/>
      <dgm:t>
        <a:bodyPr/>
        <a:lstStyle/>
        <a:p>
          <a:endParaRPr lang="ru-RU"/>
        </a:p>
      </dgm:t>
    </dgm:pt>
    <dgm:pt modelId="{B97E59BD-5B5A-4DE5-BAEA-C4F6CFFB2539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ЧЁТКОЕ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ПОСЛЕДОВАТЕЛЬНОЕ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ВЫПОЛНЕНИЕ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УПРАЖНЕНИЙ</a:t>
          </a:r>
        </a:p>
      </dgm:t>
    </dgm:pt>
    <dgm:pt modelId="{4871E43B-2097-4B1D-B306-272174F4BAAE}" type="parTrans" cxnId="{CDE5F17D-CBDF-4B4B-9380-880EE7255F2A}">
      <dgm:prSet/>
      <dgm:spPr/>
      <dgm:t>
        <a:bodyPr/>
        <a:lstStyle/>
        <a:p>
          <a:endParaRPr lang="ru-RU"/>
        </a:p>
      </dgm:t>
    </dgm:pt>
    <dgm:pt modelId="{3CE4986D-8E58-4FD4-8530-9DD051698413}" type="sibTrans" cxnId="{CDE5F17D-CBDF-4B4B-9380-880EE7255F2A}">
      <dgm:prSet/>
      <dgm:spPr/>
      <dgm:t>
        <a:bodyPr/>
        <a:lstStyle/>
        <a:p>
          <a:endParaRPr lang="ru-RU"/>
        </a:p>
      </dgm:t>
    </dgm:pt>
    <dgm:pt modelId="{C399BC54-DC42-46AC-A305-37D2FB0C1EF0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ЭМОЦИОНАЛЬНЫЙ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ОБРАЗ</a:t>
          </a:r>
        </a:p>
      </dgm:t>
    </dgm:pt>
    <dgm:pt modelId="{085C59C1-4DA7-4F13-A850-44DDC1606B75}" type="parTrans" cxnId="{201B20F9-96B1-408D-9825-529BDE98EACB}">
      <dgm:prSet/>
      <dgm:spPr/>
      <dgm:t>
        <a:bodyPr/>
        <a:lstStyle/>
        <a:p>
          <a:endParaRPr lang="ru-RU"/>
        </a:p>
      </dgm:t>
    </dgm:pt>
    <dgm:pt modelId="{429B9A9F-D303-4666-B05C-38C10876A48D}" type="sibTrans" cxnId="{201B20F9-96B1-408D-9825-529BDE98EACB}">
      <dgm:prSet/>
      <dgm:spPr/>
      <dgm:t>
        <a:bodyPr/>
        <a:lstStyle/>
        <a:p>
          <a:endParaRPr lang="ru-RU"/>
        </a:p>
      </dgm:t>
    </dgm:pt>
    <dgm:pt modelId="{E1F85B61-0EDD-4D06-9A14-7D3D4522C4DB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ВЫРАЗИТЕЛЬНОЕ,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ОДУХОТВОРЁННОЕ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ВЫПОЛНЕНИЕ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УПРАЖНЕНИЙ</a:t>
          </a:r>
        </a:p>
      </dgm:t>
    </dgm:pt>
    <dgm:pt modelId="{88526834-24A1-4D17-AC9F-EDF1B75135BA}" type="parTrans" cxnId="{D0300748-2757-431C-B971-A337CF87015A}">
      <dgm:prSet/>
      <dgm:spPr/>
      <dgm:t>
        <a:bodyPr/>
        <a:lstStyle/>
        <a:p>
          <a:endParaRPr lang="ru-RU"/>
        </a:p>
      </dgm:t>
    </dgm:pt>
    <dgm:pt modelId="{B7CF4DD0-48E1-44CF-AEDB-D14E4EE6B5C4}" type="sibTrans" cxnId="{D0300748-2757-431C-B971-A337CF87015A}">
      <dgm:prSet/>
      <dgm:spPr/>
      <dgm:t>
        <a:bodyPr/>
        <a:lstStyle/>
        <a:p>
          <a:endParaRPr lang="ru-RU"/>
        </a:p>
      </dgm:t>
    </dgm:pt>
    <dgm:pt modelId="{D78BB85D-A3C8-45E3-B547-AE4636C0F342}" type="pres">
      <dgm:prSet presAssocID="{5187C88E-D23A-4426-BD13-F4A790BB91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F49A4CE-F48C-4A3E-8842-BCDF75F0A52A}" type="pres">
      <dgm:prSet presAssocID="{69BE6F42-A031-499E-9C9A-1E46929E942E}" presName="hierRoot1" presStyleCnt="0">
        <dgm:presLayoutVars>
          <dgm:hierBranch/>
        </dgm:presLayoutVars>
      </dgm:prSet>
      <dgm:spPr/>
    </dgm:pt>
    <dgm:pt modelId="{19BD4565-D7B0-4C57-8CA3-73071CB609DE}" type="pres">
      <dgm:prSet presAssocID="{69BE6F42-A031-499E-9C9A-1E46929E942E}" presName="rootComposite1" presStyleCnt="0"/>
      <dgm:spPr/>
    </dgm:pt>
    <dgm:pt modelId="{AAC4AAD3-0DF1-4808-A0F9-DBE0C2CDC11E}" type="pres">
      <dgm:prSet presAssocID="{69BE6F42-A031-499E-9C9A-1E46929E942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276FF-2F0D-4E71-86CF-57CF02D2C013}" type="pres">
      <dgm:prSet presAssocID="{69BE6F42-A031-499E-9C9A-1E46929E942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14BC8F5-F6E6-4B5E-8EB3-EB4103A1FFFA}" type="pres">
      <dgm:prSet presAssocID="{69BE6F42-A031-499E-9C9A-1E46929E942E}" presName="hierChild2" presStyleCnt="0"/>
      <dgm:spPr/>
    </dgm:pt>
    <dgm:pt modelId="{2B493D32-7ADC-480C-8033-EEC411B56BE1}" type="pres">
      <dgm:prSet presAssocID="{69BE6F42-A031-499E-9C9A-1E46929E942E}" presName="hierChild3" presStyleCnt="0"/>
      <dgm:spPr/>
    </dgm:pt>
    <dgm:pt modelId="{013F06D9-89D4-47AC-9C23-A55320338DEA}" type="pres">
      <dgm:prSet presAssocID="{857BAF08-0664-47D7-967A-57D3AFF33998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FEC31115-4FAA-4B3C-94A3-EBA08040B831}" type="pres">
      <dgm:prSet presAssocID="{CA8B2BAB-12EA-4387-B696-E90B0B27374F}" presName="hierRoot3" presStyleCnt="0">
        <dgm:presLayoutVars>
          <dgm:hierBranch/>
        </dgm:presLayoutVars>
      </dgm:prSet>
      <dgm:spPr/>
    </dgm:pt>
    <dgm:pt modelId="{932F090A-C669-4C0E-ABBE-F145D7E25161}" type="pres">
      <dgm:prSet presAssocID="{CA8B2BAB-12EA-4387-B696-E90B0B27374F}" presName="rootComposite3" presStyleCnt="0"/>
      <dgm:spPr/>
    </dgm:pt>
    <dgm:pt modelId="{49E1DB39-F8E7-48D6-BEA7-38CDFB629A7E}" type="pres">
      <dgm:prSet presAssocID="{CA8B2BAB-12EA-4387-B696-E90B0B27374F}" presName="rootText3" presStyleLbl="asst1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4B6CCD-FE90-4269-82B1-3F89F53A0624}" type="pres">
      <dgm:prSet presAssocID="{CA8B2BAB-12EA-4387-B696-E90B0B27374F}" presName="rootConnector3" presStyleLbl="asst1" presStyleIdx="0" presStyleCnt="4"/>
      <dgm:spPr/>
      <dgm:t>
        <a:bodyPr/>
        <a:lstStyle/>
        <a:p>
          <a:endParaRPr lang="ru-RU"/>
        </a:p>
      </dgm:t>
    </dgm:pt>
    <dgm:pt modelId="{60ABB92B-CDA8-44CF-A6B2-3338995FA209}" type="pres">
      <dgm:prSet presAssocID="{CA8B2BAB-12EA-4387-B696-E90B0B27374F}" presName="hierChild6" presStyleCnt="0"/>
      <dgm:spPr/>
    </dgm:pt>
    <dgm:pt modelId="{9D817500-7C22-4836-B065-474CB15C5C0F}" type="pres">
      <dgm:prSet presAssocID="{CA8B2BAB-12EA-4387-B696-E90B0B27374F}" presName="hierChild7" presStyleCnt="0"/>
      <dgm:spPr/>
    </dgm:pt>
    <dgm:pt modelId="{70DB1956-110F-496C-A632-99F6E6476380}" type="pres">
      <dgm:prSet presAssocID="{4871E43B-2097-4B1D-B306-272174F4BAAE}" presName="Name111" presStyleLbl="parChTrans1D3" presStyleIdx="0" presStyleCnt="2"/>
      <dgm:spPr/>
      <dgm:t>
        <a:bodyPr/>
        <a:lstStyle/>
        <a:p>
          <a:endParaRPr lang="ru-RU"/>
        </a:p>
      </dgm:t>
    </dgm:pt>
    <dgm:pt modelId="{FFF635D8-0769-4DC4-8246-6CDD721F8020}" type="pres">
      <dgm:prSet presAssocID="{B97E59BD-5B5A-4DE5-BAEA-C4F6CFFB2539}" presName="hierRoot3" presStyleCnt="0">
        <dgm:presLayoutVars>
          <dgm:hierBranch/>
        </dgm:presLayoutVars>
      </dgm:prSet>
      <dgm:spPr/>
    </dgm:pt>
    <dgm:pt modelId="{4C1425FF-7DFC-4085-B767-50BB444AB581}" type="pres">
      <dgm:prSet presAssocID="{B97E59BD-5B5A-4DE5-BAEA-C4F6CFFB2539}" presName="rootComposite3" presStyleCnt="0"/>
      <dgm:spPr/>
    </dgm:pt>
    <dgm:pt modelId="{6B3B350D-E8D0-4A6A-8A25-790263E07AC9}" type="pres">
      <dgm:prSet presAssocID="{B97E59BD-5B5A-4DE5-BAEA-C4F6CFFB2539}" presName="rootText3" presStyleLbl="asst1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1339EC-10B0-4DEA-8C85-0253B48A2B31}" type="pres">
      <dgm:prSet presAssocID="{B97E59BD-5B5A-4DE5-BAEA-C4F6CFFB2539}" presName="rootConnector3" presStyleLbl="asst1" presStyleIdx="1" presStyleCnt="4"/>
      <dgm:spPr/>
      <dgm:t>
        <a:bodyPr/>
        <a:lstStyle/>
        <a:p>
          <a:endParaRPr lang="ru-RU"/>
        </a:p>
      </dgm:t>
    </dgm:pt>
    <dgm:pt modelId="{E83E6852-C672-41B1-B348-F265BE30664D}" type="pres">
      <dgm:prSet presAssocID="{B97E59BD-5B5A-4DE5-BAEA-C4F6CFFB2539}" presName="hierChild6" presStyleCnt="0"/>
      <dgm:spPr/>
    </dgm:pt>
    <dgm:pt modelId="{B3E31971-AFB8-424F-B145-6358ED8DCBB3}" type="pres">
      <dgm:prSet presAssocID="{B97E59BD-5B5A-4DE5-BAEA-C4F6CFFB2539}" presName="hierChild7" presStyleCnt="0"/>
      <dgm:spPr/>
    </dgm:pt>
    <dgm:pt modelId="{06B02908-2088-4FB1-817D-E55A2BDBD704}" type="pres">
      <dgm:prSet presAssocID="{085C59C1-4DA7-4F13-A850-44DDC1606B75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D5570003-93DD-43FA-BE74-589A60BE3F4D}" type="pres">
      <dgm:prSet presAssocID="{C399BC54-DC42-46AC-A305-37D2FB0C1EF0}" presName="hierRoot3" presStyleCnt="0">
        <dgm:presLayoutVars>
          <dgm:hierBranch/>
        </dgm:presLayoutVars>
      </dgm:prSet>
      <dgm:spPr/>
    </dgm:pt>
    <dgm:pt modelId="{E7FA8C08-CA6B-4052-8D9F-58960C2D481D}" type="pres">
      <dgm:prSet presAssocID="{C399BC54-DC42-46AC-A305-37D2FB0C1EF0}" presName="rootComposite3" presStyleCnt="0"/>
      <dgm:spPr/>
    </dgm:pt>
    <dgm:pt modelId="{FCF009E6-6A33-4898-8D6C-EFE45211A287}" type="pres">
      <dgm:prSet presAssocID="{C399BC54-DC42-46AC-A305-37D2FB0C1EF0}" presName="rootText3" presStyleLbl="asst1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6E5F7E-3A36-4ADB-AA68-F4593785A98C}" type="pres">
      <dgm:prSet presAssocID="{C399BC54-DC42-46AC-A305-37D2FB0C1EF0}" presName="rootConnector3" presStyleLbl="asst1" presStyleIdx="2" presStyleCnt="4"/>
      <dgm:spPr/>
      <dgm:t>
        <a:bodyPr/>
        <a:lstStyle/>
        <a:p>
          <a:endParaRPr lang="ru-RU"/>
        </a:p>
      </dgm:t>
    </dgm:pt>
    <dgm:pt modelId="{43ECD40A-D13F-4670-BF56-2E68FDB7F38F}" type="pres">
      <dgm:prSet presAssocID="{C399BC54-DC42-46AC-A305-37D2FB0C1EF0}" presName="hierChild6" presStyleCnt="0"/>
      <dgm:spPr/>
    </dgm:pt>
    <dgm:pt modelId="{7038822F-ECCA-4C38-A04B-EEB983F2F7E3}" type="pres">
      <dgm:prSet presAssocID="{C399BC54-DC42-46AC-A305-37D2FB0C1EF0}" presName="hierChild7" presStyleCnt="0"/>
      <dgm:spPr/>
    </dgm:pt>
    <dgm:pt modelId="{6D2F1C46-513D-4E3B-8FBD-15EBE7447B37}" type="pres">
      <dgm:prSet presAssocID="{88526834-24A1-4D17-AC9F-EDF1B75135BA}" presName="Name111" presStyleLbl="parChTrans1D3" presStyleIdx="1" presStyleCnt="2"/>
      <dgm:spPr/>
      <dgm:t>
        <a:bodyPr/>
        <a:lstStyle/>
        <a:p>
          <a:endParaRPr lang="ru-RU"/>
        </a:p>
      </dgm:t>
    </dgm:pt>
    <dgm:pt modelId="{A012B57D-FE27-4A2B-9AC6-1DA08A8C890F}" type="pres">
      <dgm:prSet presAssocID="{E1F85B61-0EDD-4D06-9A14-7D3D4522C4DB}" presName="hierRoot3" presStyleCnt="0">
        <dgm:presLayoutVars>
          <dgm:hierBranch/>
        </dgm:presLayoutVars>
      </dgm:prSet>
      <dgm:spPr/>
    </dgm:pt>
    <dgm:pt modelId="{839D9951-7C6C-49BA-8DDB-04C03D9C8CD2}" type="pres">
      <dgm:prSet presAssocID="{E1F85B61-0EDD-4D06-9A14-7D3D4522C4DB}" presName="rootComposite3" presStyleCnt="0"/>
      <dgm:spPr/>
    </dgm:pt>
    <dgm:pt modelId="{0931AE78-B699-48F5-9E2B-018A42C738B1}" type="pres">
      <dgm:prSet presAssocID="{E1F85B61-0EDD-4D06-9A14-7D3D4522C4DB}" presName="rootText3" presStyleLbl="asst1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59B94F-4763-4209-A1F8-16F52A36CC0B}" type="pres">
      <dgm:prSet presAssocID="{E1F85B61-0EDD-4D06-9A14-7D3D4522C4DB}" presName="rootConnector3" presStyleLbl="asst1" presStyleIdx="3" presStyleCnt="4"/>
      <dgm:spPr/>
      <dgm:t>
        <a:bodyPr/>
        <a:lstStyle/>
        <a:p>
          <a:endParaRPr lang="ru-RU"/>
        </a:p>
      </dgm:t>
    </dgm:pt>
    <dgm:pt modelId="{B0D8BCC3-8A34-496F-B828-E8F9075CD163}" type="pres">
      <dgm:prSet presAssocID="{E1F85B61-0EDD-4D06-9A14-7D3D4522C4DB}" presName="hierChild6" presStyleCnt="0"/>
      <dgm:spPr/>
    </dgm:pt>
    <dgm:pt modelId="{978C793A-E803-4683-B538-2D44A1A9C527}" type="pres">
      <dgm:prSet presAssocID="{E1F85B61-0EDD-4D06-9A14-7D3D4522C4DB}" presName="hierChild7" presStyleCnt="0"/>
      <dgm:spPr/>
    </dgm:pt>
  </dgm:ptLst>
  <dgm:cxnLst>
    <dgm:cxn modelId="{10B6C2AB-713C-4CE9-B391-AC8B4729CD30}" type="presOf" srcId="{E1F85B61-0EDD-4D06-9A14-7D3D4522C4DB}" destId="{4E59B94F-4763-4209-A1F8-16F52A36CC0B}" srcOrd="1" destOrd="0" presId="urn:microsoft.com/office/officeart/2005/8/layout/orgChart1"/>
    <dgm:cxn modelId="{201B20F9-96B1-408D-9825-529BDE98EACB}" srcId="{69BE6F42-A031-499E-9C9A-1E46929E942E}" destId="{C399BC54-DC42-46AC-A305-37D2FB0C1EF0}" srcOrd="1" destOrd="0" parTransId="{085C59C1-4DA7-4F13-A850-44DDC1606B75}" sibTransId="{429B9A9F-D303-4666-B05C-38C10876A48D}"/>
    <dgm:cxn modelId="{586AFE0A-B13D-4F60-A056-72F63424AD0C}" type="presOf" srcId="{B97E59BD-5B5A-4DE5-BAEA-C4F6CFFB2539}" destId="{931339EC-10B0-4DEA-8C85-0253B48A2B31}" srcOrd="1" destOrd="0" presId="urn:microsoft.com/office/officeart/2005/8/layout/orgChart1"/>
    <dgm:cxn modelId="{B21F0564-6AF7-40EC-8107-B40F87DC3DD9}" type="presOf" srcId="{4871E43B-2097-4B1D-B306-272174F4BAAE}" destId="{70DB1956-110F-496C-A632-99F6E6476380}" srcOrd="0" destOrd="0" presId="urn:microsoft.com/office/officeart/2005/8/layout/orgChart1"/>
    <dgm:cxn modelId="{51E57C99-FDF6-48D9-9135-11BD7BAF0C4D}" type="presOf" srcId="{C399BC54-DC42-46AC-A305-37D2FB0C1EF0}" destId="{F96E5F7E-3A36-4ADB-AA68-F4593785A98C}" srcOrd="1" destOrd="0" presId="urn:microsoft.com/office/officeart/2005/8/layout/orgChart1"/>
    <dgm:cxn modelId="{1D834DA9-19FE-4220-9985-BEFE7F942F82}" type="presOf" srcId="{88526834-24A1-4D17-AC9F-EDF1B75135BA}" destId="{6D2F1C46-513D-4E3B-8FBD-15EBE7447B37}" srcOrd="0" destOrd="0" presId="urn:microsoft.com/office/officeart/2005/8/layout/orgChart1"/>
    <dgm:cxn modelId="{F4185CDB-A23C-4D47-B3E7-9912680B7B96}" type="presOf" srcId="{69BE6F42-A031-499E-9C9A-1E46929E942E}" destId="{2AF276FF-2F0D-4E71-86CF-57CF02D2C013}" srcOrd="1" destOrd="0" presId="urn:microsoft.com/office/officeart/2005/8/layout/orgChart1"/>
    <dgm:cxn modelId="{D48BCEC8-8546-491C-8AAD-5BA01E871CFE}" type="presOf" srcId="{857BAF08-0664-47D7-967A-57D3AFF33998}" destId="{013F06D9-89D4-47AC-9C23-A55320338DEA}" srcOrd="0" destOrd="0" presId="urn:microsoft.com/office/officeart/2005/8/layout/orgChart1"/>
    <dgm:cxn modelId="{D0300748-2757-431C-B971-A337CF87015A}" srcId="{C399BC54-DC42-46AC-A305-37D2FB0C1EF0}" destId="{E1F85B61-0EDD-4D06-9A14-7D3D4522C4DB}" srcOrd="0" destOrd="0" parTransId="{88526834-24A1-4D17-AC9F-EDF1B75135BA}" sibTransId="{B7CF4DD0-48E1-44CF-AEDB-D14E4EE6B5C4}"/>
    <dgm:cxn modelId="{23B4C384-64AB-4D41-90EA-175593409AF7}" type="presOf" srcId="{B97E59BD-5B5A-4DE5-BAEA-C4F6CFFB2539}" destId="{6B3B350D-E8D0-4A6A-8A25-790263E07AC9}" srcOrd="0" destOrd="0" presId="urn:microsoft.com/office/officeart/2005/8/layout/orgChart1"/>
    <dgm:cxn modelId="{D8F9D450-861F-4C8B-A2A8-35426B42A571}" type="presOf" srcId="{085C59C1-4DA7-4F13-A850-44DDC1606B75}" destId="{06B02908-2088-4FB1-817D-E55A2BDBD704}" srcOrd="0" destOrd="0" presId="urn:microsoft.com/office/officeart/2005/8/layout/orgChart1"/>
    <dgm:cxn modelId="{54D60A90-6226-44B8-9238-03B7F54861BC}" type="presOf" srcId="{CA8B2BAB-12EA-4387-B696-E90B0B27374F}" destId="{49E1DB39-F8E7-48D6-BEA7-38CDFB629A7E}" srcOrd="0" destOrd="0" presId="urn:microsoft.com/office/officeart/2005/8/layout/orgChart1"/>
    <dgm:cxn modelId="{9D52283A-5325-44DD-B3D6-0D053D65D628}" type="presOf" srcId="{E1F85B61-0EDD-4D06-9A14-7D3D4522C4DB}" destId="{0931AE78-B699-48F5-9E2B-018A42C738B1}" srcOrd="0" destOrd="0" presId="urn:microsoft.com/office/officeart/2005/8/layout/orgChart1"/>
    <dgm:cxn modelId="{D8382467-7A60-45C4-9252-81F62F5DCED4}" type="presOf" srcId="{CA8B2BAB-12EA-4387-B696-E90B0B27374F}" destId="{9B4B6CCD-FE90-4269-82B1-3F89F53A0624}" srcOrd="1" destOrd="0" presId="urn:microsoft.com/office/officeart/2005/8/layout/orgChart1"/>
    <dgm:cxn modelId="{DF9F983B-1A63-4DEB-847A-1880034EC737}" type="presOf" srcId="{5187C88E-D23A-4426-BD13-F4A790BB91C8}" destId="{D78BB85D-A3C8-45E3-B547-AE4636C0F342}" srcOrd="0" destOrd="0" presId="urn:microsoft.com/office/officeart/2005/8/layout/orgChart1"/>
    <dgm:cxn modelId="{655C41F4-E180-4070-83A7-A16911085E34}" srcId="{5187C88E-D23A-4426-BD13-F4A790BB91C8}" destId="{69BE6F42-A031-499E-9C9A-1E46929E942E}" srcOrd="0" destOrd="0" parTransId="{624038F5-D997-46D6-9BE6-3D318458D666}" sibTransId="{66F84D06-02F9-4DCB-AEF3-EF5F6D104E7C}"/>
    <dgm:cxn modelId="{39941683-84ED-4117-93C1-BDBB01EBE4A3}" type="presOf" srcId="{69BE6F42-A031-499E-9C9A-1E46929E942E}" destId="{AAC4AAD3-0DF1-4808-A0F9-DBE0C2CDC11E}" srcOrd="0" destOrd="0" presId="urn:microsoft.com/office/officeart/2005/8/layout/orgChart1"/>
    <dgm:cxn modelId="{4767E7BB-0FD0-411F-BC87-AEC8E00C5DAF}" srcId="{69BE6F42-A031-499E-9C9A-1E46929E942E}" destId="{CA8B2BAB-12EA-4387-B696-E90B0B27374F}" srcOrd="0" destOrd="0" parTransId="{857BAF08-0664-47D7-967A-57D3AFF33998}" sibTransId="{51FFAAAA-13DE-41C6-9D8B-3C5F23DDFFF6}"/>
    <dgm:cxn modelId="{D525FB60-D739-405C-AD05-ED9F9CF72F5C}" type="presOf" srcId="{C399BC54-DC42-46AC-A305-37D2FB0C1EF0}" destId="{FCF009E6-6A33-4898-8D6C-EFE45211A287}" srcOrd="0" destOrd="0" presId="urn:microsoft.com/office/officeart/2005/8/layout/orgChart1"/>
    <dgm:cxn modelId="{CDE5F17D-CBDF-4B4B-9380-880EE7255F2A}" srcId="{CA8B2BAB-12EA-4387-B696-E90B0B27374F}" destId="{B97E59BD-5B5A-4DE5-BAEA-C4F6CFFB2539}" srcOrd="0" destOrd="0" parTransId="{4871E43B-2097-4B1D-B306-272174F4BAAE}" sibTransId="{3CE4986D-8E58-4FD4-8530-9DD051698413}"/>
    <dgm:cxn modelId="{8FC05687-297A-4194-AE52-48D1AD55D4BD}" type="presParOf" srcId="{D78BB85D-A3C8-45E3-B547-AE4636C0F342}" destId="{0F49A4CE-F48C-4A3E-8842-BCDF75F0A52A}" srcOrd="0" destOrd="0" presId="urn:microsoft.com/office/officeart/2005/8/layout/orgChart1"/>
    <dgm:cxn modelId="{957F00B8-F3F5-490B-B7A8-7188BD6753A3}" type="presParOf" srcId="{0F49A4CE-F48C-4A3E-8842-BCDF75F0A52A}" destId="{19BD4565-D7B0-4C57-8CA3-73071CB609DE}" srcOrd="0" destOrd="0" presId="urn:microsoft.com/office/officeart/2005/8/layout/orgChart1"/>
    <dgm:cxn modelId="{46C7880F-49E3-4A4B-B3C9-C0F32B37EA58}" type="presParOf" srcId="{19BD4565-D7B0-4C57-8CA3-73071CB609DE}" destId="{AAC4AAD3-0DF1-4808-A0F9-DBE0C2CDC11E}" srcOrd="0" destOrd="0" presId="urn:microsoft.com/office/officeart/2005/8/layout/orgChart1"/>
    <dgm:cxn modelId="{8E75C57F-4644-429D-880D-630C73117013}" type="presParOf" srcId="{19BD4565-D7B0-4C57-8CA3-73071CB609DE}" destId="{2AF276FF-2F0D-4E71-86CF-57CF02D2C013}" srcOrd="1" destOrd="0" presId="urn:microsoft.com/office/officeart/2005/8/layout/orgChart1"/>
    <dgm:cxn modelId="{BDF53698-EC6E-413D-A591-DB72F80C718F}" type="presParOf" srcId="{0F49A4CE-F48C-4A3E-8842-BCDF75F0A52A}" destId="{514BC8F5-F6E6-4B5E-8EB3-EB4103A1FFFA}" srcOrd="1" destOrd="0" presId="urn:microsoft.com/office/officeart/2005/8/layout/orgChart1"/>
    <dgm:cxn modelId="{308B9A84-DFBC-4E88-AAF7-2A3BDFD3F136}" type="presParOf" srcId="{0F49A4CE-F48C-4A3E-8842-BCDF75F0A52A}" destId="{2B493D32-7ADC-480C-8033-EEC411B56BE1}" srcOrd="2" destOrd="0" presId="urn:microsoft.com/office/officeart/2005/8/layout/orgChart1"/>
    <dgm:cxn modelId="{99476E02-239F-4B97-BA81-C17990073CB2}" type="presParOf" srcId="{2B493D32-7ADC-480C-8033-EEC411B56BE1}" destId="{013F06D9-89D4-47AC-9C23-A55320338DEA}" srcOrd="0" destOrd="0" presId="urn:microsoft.com/office/officeart/2005/8/layout/orgChart1"/>
    <dgm:cxn modelId="{9358AE77-507E-463A-B659-3C936A5F1EA5}" type="presParOf" srcId="{2B493D32-7ADC-480C-8033-EEC411B56BE1}" destId="{FEC31115-4FAA-4B3C-94A3-EBA08040B831}" srcOrd="1" destOrd="0" presId="urn:microsoft.com/office/officeart/2005/8/layout/orgChart1"/>
    <dgm:cxn modelId="{065F0F3F-EC00-4E30-867F-0CDC54945CC7}" type="presParOf" srcId="{FEC31115-4FAA-4B3C-94A3-EBA08040B831}" destId="{932F090A-C669-4C0E-ABBE-F145D7E25161}" srcOrd="0" destOrd="0" presId="urn:microsoft.com/office/officeart/2005/8/layout/orgChart1"/>
    <dgm:cxn modelId="{FC7370A4-B58C-4741-9936-8C2005BA3D09}" type="presParOf" srcId="{932F090A-C669-4C0E-ABBE-F145D7E25161}" destId="{49E1DB39-F8E7-48D6-BEA7-38CDFB629A7E}" srcOrd="0" destOrd="0" presId="urn:microsoft.com/office/officeart/2005/8/layout/orgChart1"/>
    <dgm:cxn modelId="{D9C4C9C5-744C-46F5-AA5C-AEFC8594F66C}" type="presParOf" srcId="{932F090A-C669-4C0E-ABBE-F145D7E25161}" destId="{9B4B6CCD-FE90-4269-82B1-3F89F53A0624}" srcOrd="1" destOrd="0" presId="urn:microsoft.com/office/officeart/2005/8/layout/orgChart1"/>
    <dgm:cxn modelId="{8B215F29-D50D-47F7-B39C-1710C0F8EC6F}" type="presParOf" srcId="{FEC31115-4FAA-4B3C-94A3-EBA08040B831}" destId="{60ABB92B-CDA8-44CF-A6B2-3338995FA209}" srcOrd="1" destOrd="0" presId="urn:microsoft.com/office/officeart/2005/8/layout/orgChart1"/>
    <dgm:cxn modelId="{DD533081-811D-45E6-B365-C15D53391FCA}" type="presParOf" srcId="{FEC31115-4FAA-4B3C-94A3-EBA08040B831}" destId="{9D817500-7C22-4836-B065-474CB15C5C0F}" srcOrd="2" destOrd="0" presId="urn:microsoft.com/office/officeart/2005/8/layout/orgChart1"/>
    <dgm:cxn modelId="{6D4CA3F2-31F3-422C-ABE6-7105028F4D92}" type="presParOf" srcId="{9D817500-7C22-4836-B065-474CB15C5C0F}" destId="{70DB1956-110F-496C-A632-99F6E6476380}" srcOrd="0" destOrd="0" presId="urn:microsoft.com/office/officeart/2005/8/layout/orgChart1"/>
    <dgm:cxn modelId="{50DAEF74-7999-4641-BD81-0BC7B85FAB8A}" type="presParOf" srcId="{9D817500-7C22-4836-B065-474CB15C5C0F}" destId="{FFF635D8-0769-4DC4-8246-6CDD721F8020}" srcOrd="1" destOrd="0" presId="urn:microsoft.com/office/officeart/2005/8/layout/orgChart1"/>
    <dgm:cxn modelId="{3108E925-23A4-4F1C-9889-C12079AF57BF}" type="presParOf" srcId="{FFF635D8-0769-4DC4-8246-6CDD721F8020}" destId="{4C1425FF-7DFC-4085-B767-50BB444AB581}" srcOrd="0" destOrd="0" presId="urn:microsoft.com/office/officeart/2005/8/layout/orgChart1"/>
    <dgm:cxn modelId="{9273B1DB-67BD-4B98-AC76-D8D08BA535EA}" type="presParOf" srcId="{4C1425FF-7DFC-4085-B767-50BB444AB581}" destId="{6B3B350D-E8D0-4A6A-8A25-790263E07AC9}" srcOrd="0" destOrd="0" presId="urn:microsoft.com/office/officeart/2005/8/layout/orgChart1"/>
    <dgm:cxn modelId="{719AB1B8-229E-4EDF-851B-3526734EAEF8}" type="presParOf" srcId="{4C1425FF-7DFC-4085-B767-50BB444AB581}" destId="{931339EC-10B0-4DEA-8C85-0253B48A2B31}" srcOrd="1" destOrd="0" presId="urn:microsoft.com/office/officeart/2005/8/layout/orgChart1"/>
    <dgm:cxn modelId="{933B6E4B-CEEA-4021-946E-D71BF60D7EE9}" type="presParOf" srcId="{FFF635D8-0769-4DC4-8246-6CDD721F8020}" destId="{E83E6852-C672-41B1-B348-F265BE30664D}" srcOrd="1" destOrd="0" presId="urn:microsoft.com/office/officeart/2005/8/layout/orgChart1"/>
    <dgm:cxn modelId="{7B8ED47B-8506-42EB-BED9-7984A5E87CE5}" type="presParOf" srcId="{FFF635D8-0769-4DC4-8246-6CDD721F8020}" destId="{B3E31971-AFB8-424F-B145-6358ED8DCBB3}" srcOrd="2" destOrd="0" presId="urn:microsoft.com/office/officeart/2005/8/layout/orgChart1"/>
    <dgm:cxn modelId="{383D8263-E61A-41D7-AC08-8CAFA4F83D7F}" type="presParOf" srcId="{2B493D32-7ADC-480C-8033-EEC411B56BE1}" destId="{06B02908-2088-4FB1-817D-E55A2BDBD704}" srcOrd="2" destOrd="0" presId="urn:microsoft.com/office/officeart/2005/8/layout/orgChart1"/>
    <dgm:cxn modelId="{E2441111-5A94-424E-80C7-7EBC36E18B23}" type="presParOf" srcId="{2B493D32-7ADC-480C-8033-EEC411B56BE1}" destId="{D5570003-93DD-43FA-BE74-589A60BE3F4D}" srcOrd="3" destOrd="0" presId="urn:microsoft.com/office/officeart/2005/8/layout/orgChart1"/>
    <dgm:cxn modelId="{E0914A3D-78F5-4D4E-991E-03F305AFBBE2}" type="presParOf" srcId="{D5570003-93DD-43FA-BE74-589A60BE3F4D}" destId="{E7FA8C08-CA6B-4052-8D9F-58960C2D481D}" srcOrd="0" destOrd="0" presId="urn:microsoft.com/office/officeart/2005/8/layout/orgChart1"/>
    <dgm:cxn modelId="{9178746A-8F75-4BE0-8A34-C20E6B2AFED3}" type="presParOf" srcId="{E7FA8C08-CA6B-4052-8D9F-58960C2D481D}" destId="{FCF009E6-6A33-4898-8D6C-EFE45211A287}" srcOrd="0" destOrd="0" presId="urn:microsoft.com/office/officeart/2005/8/layout/orgChart1"/>
    <dgm:cxn modelId="{B23E3918-AA74-436F-9841-2ECB96D7DA0E}" type="presParOf" srcId="{E7FA8C08-CA6B-4052-8D9F-58960C2D481D}" destId="{F96E5F7E-3A36-4ADB-AA68-F4593785A98C}" srcOrd="1" destOrd="0" presId="urn:microsoft.com/office/officeart/2005/8/layout/orgChart1"/>
    <dgm:cxn modelId="{71F6BE43-32A9-43F9-B912-F02364B29852}" type="presParOf" srcId="{D5570003-93DD-43FA-BE74-589A60BE3F4D}" destId="{43ECD40A-D13F-4670-BF56-2E68FDB7F38F}" srcOrd="1" destOrd="0" presId="urn:microsoft.com/office/officeart/2005/8/layout/orgChart1"/>
    <dgm:cxn modelId="{A1C9F46E-12FB-4516-A670-26373FA46FF6}" type="presParOf" srcId="{D5570003-93DD-43FA-BE74-589A60BE3F4D}" destId="{7038822F-ECCA-4C38-A04B-EEB983F2F7E3}" srcOrd="2" destOrd="0" presId="urn:microsoft.com/office/officeart/2005/8/layout/orgChart1"/>
    <dgm:cxn modelId="{516F95D8-DAFE-4FF2-BD97-C22B01032195}" type="presParOf" srcId="{7038822F-ECCA-4C38-A04B-EEB983F2F7E3}" destId="{6D2F1C46-513D-4E3B-8FBD-15EBE7447B37}" srcOrd="0" destOrd="0" presId="urn:microsoft.com/office/officeart/2005/8/layout/orgChart1"/>
    <dgm:cxn modelId="{6FED6B9B-0F48-4C71-9A50-1D7A1C97F581}" type="presParOf" srcId="{7038822F-ECCA-4C38-A04B-EEB983F2F7E3}" destId="{A012B57D-FE27-4A2B-9AC6-1DA08A8C890F}" srcOrd="1" destOrd="0" presId="urn:microsoft.com/office/officeart/2005/8/layout/orgChart1"/>
    <dgm:cxn modelId="{8AA28A85-3C97-4F2B-9ECC-D09AC2DB2CFC}" type="presParOf" srcId="{A012B57D-FE27-4A2B-9AC6-1DA08A8C890F}" destId="{839D9951-7C6C-49BA-8DDB-04C03D9C8CD2}" srcOrd="0" destOrd="0" presId="urn:microsoft.com/office/officeart/2005/8/layout/orgChart1"/>
    <dgm:cxn modelId="{01D8FEFF-E92E-47F6-A621-CB211F96480D}" type="presParOf" srcId="{839D9951-7C6C-49BA-8DDB-04C03D9C8CD2}" destId="{0931AE78-B699-48F5-9E2B-018A42C738B1}" srcOrd="0" destOrd="0" presId="urn:microsoft.com/office/officeart/2005/8/layout/orgChart1"/>
    <dgm:cxn modelId="{C72D535A-5D05-4DDC-B00B-02E95310909E}" type="presParOf" srcId="{839D9951-7C6C-49BA-8DDB-04C03D9C8CD2}" destId="{4E59B94F-4763-4209-A1F8-16F52A36CC0B}" srcOrd="1" destOrd="0" presId="urn:microsoft.com/office/officeart/2005/8/layout/orgChart1"/>
    <dgm:cxn modelId="{88F25177-1E81-4EA5-98DE-99721E9CBB85}" type="presParOf" srcId="{A012B57D-FE27-4A2B-9AC6-1DA08A8C890F}" destId="{B0D8BCC3-8A34-496F-B828-E8F9075CD163}" srcOrd="1" destOrd="0" presId="urn:microsoft.com/office/officeart/2005/8/layout/orgChart1"/>
    <dgm:cxn modelId="{76609A11-0539-41DE-A3B1-4080B7F472C7}" type="presParOf" srcId="{A012B57D-FE27-4A2B-9AC6-1DA08A8C890F}" destId="{978C793A-E803-4683-B538-2D44A1A9C5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4A3D1A-DDC4-4AFD-9231-99A7D151EC60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</dgm:pt>
    <dgm:pt modelId="{453554F8-E2AC-4DBA-A81C-6623BC9A6ED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ИНТЕГРАЦИЯ ОСНОВНЫХ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НАПРАВЛЕНИЙ РАЗВИТИЯ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ДОШКОЛЬНИКОВ</a:t>
          </a:r>
        </a:p>
      </dgm:t>
    </dgm:pt>
    <dgm:pt modelId="{60D2F108-ACBA-49D8-801B-95ADE5316F50}" type="parTrans" cxnId="{63315D81-18A1-438C-934A-79EE2D3EEA96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87C9DF73-925C-4342-9F41-E1835E4D0FE3}" type="sibTrans" cxnId="{63315D81-18A1-438C-934A-79EE2D3EEA96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67A49FA1-9865-4EC9-ACD4-7C06660A46A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ФИЗИЧЕСКОЕ РАЗВИТИЕ</a:t>
          </a:r>
        </a:p>
      </dgm:t>
    </dgm:pt>
    <dgm:pt modelId="{7D7623AC-3C2F-40B6-8AC4-9E56686113A8}" type="parTrans" cxnId="{8803FE74-F8BC-45E8-8643-71A4C42EF097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A7C391B8-C47E-4ED4-8198-09686BFDDA3B}" type="sibTrans" cxnId="{8803FE74-F8BC-45E8-8643-71A4C42EF097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A6F94E00-5667-4AA9-A59C-AE5DAA63EC8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 физических качеств, координации,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формирование двигательных умений, мотивации</a:t>
          </a:r>
        </a:p>
      </dgm:t>
    </dgm:pt>
    <dgm:pt modelId="{704408FC-AD55-47A2-96D4-5FA63128ED5D}" type="parTrans" cxnId="{C57C48FA-7086-458A-8201-E94CCA90FD0A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4700CFEC-03E9-4421-8C19-2892DB69DE9F}" type="sibTrans" cxnId="{C57C48FA-7086-458A-8201-E94CCA90FD0A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8878DF45-70DB-4B68-BE92-15F34CFA587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СОЦИАЛЬНО-КОММУНИКАТИВНОЕ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</a:t>
          </a:r>
        </a:p>
      </dgm:t>
    </dgm:pt>
    <dgm:pt modelId="{1C8A3B81-5EE3-4249-A7D5-50F5BDBBF24D}" type="parTrans" cxnId="{6973E410-9163-4724-A4B0-C6D32C242A79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75E6CFCC-022F-476F-B3B6-93FA1F8AB060}" type="sibTrans" cxnId="{6973E410-9163-4724-A4B0-C6D32C242A79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13A9FA11-9F5C-47B4-98F8-7092F70D8B5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 общения и взаимодействия,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самостоятельности, нравственности,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сопереживания, эмоциональной отзывчивости и т.д.</a:t>
          </a:r>
        </a:p>
      </dgm:t>
    </dgm:pt>
    <dgm:pt modelId="{B0E33833-7492-41C5-B9E6-F7F50F09A0C9}" type="parTrans" cxnId="{8702A4A7-8EBD-4DEA-BC9C-56B88BCBC2B5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53390D6A-20CF-4FC9-BF86-2452E1364D45}" type="sibTrans" cxnId="{8702A4A7-8EBD-4DEA-BC9C-56B88BCBC2B5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BE691917-7B41-4908-9717-05DE13723D2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ПОЗНАВАТЕЛЬНОЕ РАЗВИТИЕ</a:t>
          </a:r>
        </a:p>
      </dgm:t>
    </dgm:pt>
    <dgm:pt modelId="{FBB1396D-3474-4FAE-97CE-B0E0F41E69D4}" type="parTrans" cxnId="{E81A821F-E68B-4DE2-9FD0-4F05C7A24CC0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91C8E7CA-CCBD-4884-87E5-EDBBB2E0965B}" type="sibTrans" cxnId="{E81A821F-E68B-4DE2-9FD0-4F05C7A24CC0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5C1A2118-7798-46EE-BFDE-6ADD322DFEA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 интересов, любознательности,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познавательной мотивации,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становление сознания и т.д. </a:t>
          </a:r>
        </a:p>
      </dgm:t>
    </dgm:pt>
    <dgm:pt modelId="{FEB198DC-AA89-4EF5-8D74-FC6381D84CEA}" type="parTrans" cxnId="{36E4A93B-B8E8-4680-8666-5E727DA54989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739D26F8-1193-4765-8F36-2657B215AD27}" type="sibTrans" cxnId="{36E4A93B-B8E8-4680-8666-5E727DA54989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9B1B0205-591B-4F36-B19F-DC3672D799A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РЕЧЕВОЕ РАЗВИТИЕ</a:t>
          </a:r>
        </a:p>
      </dgm:t>
    </dgm:pt>
    <dgm:pt modelId="{39773908-4076-4F7F-954A-BA84E585474D}" type="parTrans" cxnId="{3D83562D-C8CA-461B-9019-15F1D29285FA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69C2EFF7-C6B2-41FD-A0A4-DA1965256DDB}" type="sibTrans" cxnId="{3D83562D-C8CA-461B-9019-15F1D29285FA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3768F1E3-CA29-4797-90EB-D60B37F7FBD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Знакомство с детской литературой,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 звуковой и интонационной культуры речи,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фонематического слуха и т.д. </a:t>
          </a:r>
        </a:p>
      </dgm:t>
    </dgm:pt>
    <dgm:pt modelId="{2F30582D-FBB5-4ED5-BCF2-22F6BF927732}" type="parTrans" cxnId="{A25C0621-D054-4453-AA32-24201AA7EF1A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6E6A2CE1-B56A-4812-8D94-487BEC8F120A}" type="sibTrans" cxnId="{A25C0621-D054-4453-AA32-24201AA7EF1A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0A707449-0DA9-4D73-86B9-98E34293CE6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ХУДОЖЕСТВЕННО-ЭСТЕТИЧЕСКОЕ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</a:t>
          </a:r>
        </a:p>
      </dgm:t>
    </dgm:pt>
    <dgm:pt modelId="{C639A2EC-9CA6-43DA-83AD-283057BD7E15}" type="parTrans" cxnId="{8D039813-F744-4AD5-BA39-0B564A0781CC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E10FA3FF-6291-4733-8424-532F47BD3E4F}" type="sibTrans" cxnId="{8D039813-F744-4AD5-BA39-0B564A0781CC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95F0E28B-D33B-4C0E-9232-F44C2FC3035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Развитие ценностно-смыслового восприятия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понимания произведений искусства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0" u="none" strike="noStrike" cap="none" normalizeH="0" baseline="0" dirty="0">
              <a:ln/>
              <a:effectLst/>
              <a:latin typeface="Open Sans" pitchFamily="34" charset="0"/>
              <a:ea typeface="Open Sans" pitchFamily="34" charset="0"/>
              <a:cs typeface="Open Sans" pitchFamily="34" charset="0"/>
            </a:rPr>
            <a:t>(словесного, музыкального, ритмопластики) и т.д.</a:t>
          </a:r>
        </a:p>
      </dgm:t>
    </dgm:pt>
    <dgm:pt modelId="{A311EC83-BC05-403E-8748-76378CE8E48D}" type="parTrans" cxnId="{B2C90D6A-5BF4-40A1-907A-8D88AA8A8BDB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51D1BCA9-A31A-4998-B041-6DF7DE36E989}" type="sibTrans" cxnId="{B2C90D6A-5BF4-40A1-907A-8D88AA8A8BDB}">
      <dgm:prSet/>
      <dgm:spPr/>
      <dgm:t>
        <a:bodyPr/>
        <a:lstStyle/>
        <a:p>
          <a:endParaRPr lang="ru-RU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FEFD9622-7BF6-43EB-B45E-E7AE3418734B}" type="pres">
      <dgm:prSet presAssocID="{E74A3D1A-DDC4-4AFD-9231-99A7D151EC6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4C45C07-92A5-4DF0-AB01-9E773DF177E8}" type="pres">
      <dgm:prSet presAssocID="{453554F8-E2AC-4DBA-A81C-6623BC9A6ED2}" presName="root1" presStyleCnt="0"/>
      <dgm:spPr/>
    </dgm:pt>
    <dgm:pt modelId="{5D85816B-7386-40B1-B6F7-F30FFADDC501}" type="pres">
      <dgm:prSet presAssocID="{453554F8-E2AC-4DBA-A81C-6623BC9A6ED2}" presName="LevelOneTextNode" presStyleLbl="node0" presStyleIdx="0" presStyleCnt="1" custScaleX="1384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113E4A-4C81-4653-BCC5-91F365670171}" type="pres">
      <dgm:prSet presAssocID="{453554F8-E2AC-4DBA-A81C-6623BC9A6ED2}" presName="level2hierChild" presStyleCnt="0"/>
      <dgm:spPr/>
    </dgm:pt>
    <dgm:pt modelId="{9019757C-921A-431B-BC7A-E7587D60C9F8}" type="pres">
      <dgm:prSet presAssocID="{7D7623AC-3C2F-40B6-8AC4-9E56686113A8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3B8700E3-59BF-4042-923B-118158F1856F}" type="pres">
      <dgm:prSet presAssocID="{7D7623AC-3C2F-40B6-8AC4-9E56686113A8}" presName="connTx" presStyleLbl="parChTrans1D2" presStyleIdx="0" presStyleCnt="5"/>
      <dgm:spPr/>
      <dgm:t>
        <a:bodyPr/>
        <a:lstStyle/>
        <a:p>
          <a:endParaRPr lang="ru-RU"/>
        </a:p>
      </dgm:t>
    </dgm:pt>
    <dgm:pt modelId="{6C11EDD3-0AD0-4001-84AE-A17DB2167017}" type="pres">
      <dgm:prSet presAssocID="{67A49FA1-9865-4EC9-ACD4-7C06660A46AA}" presName="root2" presStyleCnt="0"/>
      <dgm:spPr/>
    </dgm:pt>
    <dgm:pt modelId="{18B927B0-0855-4887-BA2E-4B3A3B808FCB}" type="pres">
      <dgm:prSet presAssocID="{67A49FA1-9865-4EC9-ACD4-7C06660A46AA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D07BB5-02BC-4B27-BDD2-FC9AC6374E24}" type="pres">
      <dgm:prSet presAssocID="{67A49FA1-9865-4EC9-ACD4-7C06660A46AA}" presName="level3hierChild" presStyleCnt="0"/>
      <dgm:spPr/>
    </dgm:pt>
    <dgm:pt modelId="{FEE0988A-9C3C-4CA3-8E03-AFC29ADB41CA}" type="pres">
      <dgm:prSet presAssocID="{704408FC-AD55-47A2-96D4-5FA63128ED5D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2C703047-5FD0-4A42-8BD6-9E04DDFD0DC0}" type="pres">
      <dgm:prSet presAssocID="{704408FC-AD55-47A2-96D4-5FA63128ED5D}" presName="connTx" presStyleLbl="parChTrans1D3" presStyleIdx="0" presStyleCnt="5"/>
      <dgm:spPr/>
      <dgm:t>
        <a:bodyPr/>
        <a:lstStyle/>
        <a:p>
          <a:endParaRPr lang="ru-RU"/>
        </a:p>
      </dgm:t>
    </dgm:pt>
    <dgm:pt modelId="{84A2A445-D397-4A5B-BA16-B794E4400247}" type="pres">
      <dgm:prSet presAssocID="{A6F94E00-5667-4AA9-A59C-AE5DAA63EC8D}" presName="root2" presStyleCnt="0"/>
      <dgm:spPr/>
    </dgm:pt>
    <dgm:pt modelId="{9B63AE42-504B-4BFF-AAB0-2C05979E4C03}" type="pres">
      <dgm:prSet presAssocID="{A6F94E00-5667-4AA9-A59C-AE5DAA63EC8D}" presName="LevelTwoTextNode" presStyleLbl="node3" presStyleIdx="0" presStyleCnt="5" custScaleX="18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4B42A7-F24A-4440-8A3E-FCAF04FBC17B}" type="pres">
      <dgm:prSet presAssocID="{A6F94E00-5667-4AA9-A59C-AE5DAA63EC8D}" presName="level3hierChild" presStyleCnt="0"/>
      <dgm:spPr/>
    </dgm:pt>
    <dgm:pt modelId="{DEBAED00-52BB-4BEC-82AF-AEEB347EBD83}" type="pres">
      <dgm:prSet presAssocID="{1C8A3B81-5EE3-4249-A7D5-50F5BDBBF24D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E8EB2BB7-0624-4E1B-9D9B-B9A33D6EBCB2}" type="pres">
      <dgm:prSet presAssocID="{1C8A3B81-5EE3-4249-A7D5-50F5BDBBF24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14103BEB-DEBE-43E4-90C8-6E795BD4803D}" type="pres">
      <dgm:prSet presAssocID="{8878DF45-70DB-4B68-BE92-15F34CFA5872}" presName="root2" presStyleCnt="0"/>
      <dgm:spPr/>
    </dgm:pt>
    <dgm:pt modelId="{3A0775AF-AF37-4F29-8D4E-87F49667B816}" type="pres">
      <dgm:prSet presAssocID="{8878DF45-70DB-4B68-BE92-15F34CFA5872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EF9840-8FA7-4E1F-8B4B-3812516253F0}" type="pres">
      <dgm:prSet presAssocID="{8878DF45-70DB-4B68-BE92-15F34CFA5872}" presName="level3hierChild" presStyleCnt="0"/>
      <dgm:spPr/>
    </dgm:pt>
    <dgm:pt modelId="{07ADCA67-97BC-4B95-B64E-9C5680B1D0A7}" type="pres">
      <dgm:prSet presAssocID="{B0E33833-7492-41C5-B9E6-F7F50F09A0C9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E3232A75-E56F-4329-96B6-877E14ACB2E3}" type="pres">
      <dgm:prSet presAssocID="{B0E33833-7492-41C5-B9E6-F7F50F09A0C9}" presName="connTx" presStyleLbl="parChTrans1D3" presStyleIdx="1" presStyleCnt="5"/>
      <dgm:spPr/>
      <dgm:t>
        <a:bodyPr/>
        <a:lstStyle/>
        <a:p>
          <a:endParaRPr lang="ru-RU"/>
        </a:p>
      </dgm:t>
    </dgm:pt>
    <dgm:pt modelId="{5574D5A8-F7DF-4E37-B250-241FBDE6D405}" type="pres">
      <dgm:prSet presAssocID="{13A9FA11-9F5C-47B4-98F8-7092F70D8B59}" presName="root2" presStyleCnt="0"/>
      <dgm:spPr/>
    </dgm:pt>
    <dgm:pt modelId="{37AF4452-21DB-436C-BFD7-B59AF68F35EA}" type="pres">
      <dgm:prSet presAssocID="{13A9FA11-9F5C-47B4-98F8-7092F70D8B59}" presName="LevelTwoTextNode" presStyleLbl="node3" presStyleIdx="1" presStyleCnt="5" custScaleX="18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B906A1-9550-4631-A402-F9A80CB3671C}" type="pres">
      <dgm:prSet presAssocID="{13A9FA11-9F5C-47B4-98F8-7092F70D8B59}" presName="level3hierChild" presStyleCnt="0"/>
      <dgm:spPr/>
    </dgm:pt>
    <dgm:pt modelId="{BE4DD542-C915-412E-9255-7EA4AA731A38}" type="pres">
      <dgm:prSet presAssocID="{FBB1396D-3474-4FAE-97CE-B0E0F41E69D4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40FA9734-F3C3-4257-A742-567807FA47F7}" type="pres">
      <dgm:prSet presAssocID="{FBB1396D-3474-4FAE-97CE-B0E0F41E69D4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EE24CEC-E761-462D-92FE-CB8D466EB7ED}" type="pres">
      <dgm:prSet presAssocID="{BE691917-7B41-4908-9717-05DE13723D21}" presName="root2" presStyleCnt="0"/>
      <dgm:spPr/>
    </dgm:pt>
    <dgm:pt modelId="{9DBFC2D3-61C5-44C4-84A6-EB1E8569D13A}" type="pres">
      <dgm:prSet presAssocID="{BE691917-7B41-4908-9717-05DE13723D21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1B2FCE-B599-4F7E-AB69-2BEBFFD08A7A}" type="pres">
      <dgm:prSet presAssocID="{BE691917-7B41-4908-9717-05DE13723D21}" presName="level3hierChild" presStyleCnt="0"/>
      <dgm:spPr/>
    </dgm:pt>
    <dgm:pt modelId="{AF5DBA10-66AF-4049-BD62-B764412CB117}" type="pres">
      <dgm:prSet presAssocID="{FEB198DC-AA89-4EF5-8D74-FC6381D84CEA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38365128-38D3-4E9F-BCF6-606D491FE50A}" type="pres">
      <dgm:prSet presAssocID="{FEB198DC-AA89-4EF5-8D74-FC6381D84CEA}" presName="connTx" presStyleLbl="parChTrans1D3" presStyleIdx="2" presStyleCnt="5"/>
      <dgm:spPr/>
      <dgm:t>
        <a:bodyPr/>
        <a:lstStyle/>
        <a:p>
          <a:endParaRPr lang="ru-RU"/>
        </a:p>
      </dgm:t>
    </dgm:pt>
    <dgm:pt modelId="{62C41639-963E-462E-94D5-08EB5AB248D3}" type="pres">
      <dgm:prSet presAssocID="{5C1A2118-7798-46EE-BFDE-6ADD322DFEA6}" presName="root2" presStyleCnt="0"/>
      <dgm:spPr/>
    </dgm:pt>
    <dgm:pt modelId="{765328B1-13E3-4DF4-B5AC-5A7C9687C70D}" type="pres">
      <dgm:prSet presAssocID="{5C1A2118-7798-46EE-BFDE-6ADD322DFEA6}" presName="LevelTwoTextNode" presStyleLbl="node3" presStyleIdx="2" presStyleCnt="5" custScaleX="18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BE6FE0-CE88-48AB-9054-21FC8B393E32}" type="pres">
      <dgm:prSet presAssocID="{5C1A2118-7798-46EE-BFDE-6ADD322DFEA6}" presName="level3hierChild" presStyleCnt="0"/>
      <dgm:spPr/>
    </dgm:pt>
    <dgm:pt modelId="{12028D73-5EF2-4A40-9A9A-4E44469097EF}" type="pres">
      <dgm:prSet presAssocID="{39773908-4076-4F7F-954A-BA84E585474D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16A3EB19-EF75-4372-9215-8D201674230D}" type="pres">
      <dgm:prSet presAssocID="{39773908-4076-4F7F-954A-BA84E585474D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BF2D78F-D317-4C84-9938-C848BBEE8626}" type="pres">
      <dgm:prSet presAssocID="{9B1B0205-591B-4F36-B19F-DC3672D799A1}" presName="root2" presStyleCnt="0"/>
      <dgm:spPr/>
    </dgm:pt>
    <dgm:pt modelId="{CDBAFD72-07EE-40A1-A028-BAB9A13E8A52}" type="pres">
      <dgm:prSet presAssocID="{9B1B0205-591B-4F36-B19F-DC3672D799A1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B75425-4B45-4CA0-9F3E-0179EA37547E}" type="pres">
      <dgm:prSet presAssocID="{9B1B0205-591B-4F36-B19F-DC3672D799A1}" presName="level3hierChild" presStyleCnt="0"/>
      <dgm:spPr/>
    </dgm:pt>
    <dgm:pt modelId="{B12FF1B2-C033-4FFA-A169-C9D526801498}" type="pres">
      <dgm:prSet presAssocID="{2F30582D-FBB5-4ED5-BCF2-22F6BF927732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32894678-AFE3-4A73-8FB9-34C0655358B4}" type="pres">
      <dgm:prSet presAssocID="{2F30582D-FBB5-4ED5-BCF2-22F6BF927732}" presName="connTx" presStyleLbl="parChTrans1D3" presStyleIdx="3" presStyleCnt="5"/>
      <dgm:spPr/>
      <dgm:t>
        <a:bodyPr/>
        <a:lstStyle/>
        <a:p>
          <a:endParaRPr lang="ru-RU"/>
        </a:p>
      </dgm:t>
    </dgm:pt>
    <dgm:pt modelId="{8F895BF6-00CC-4529-BADA-9E00FEA43DFB}" type="pres">
      <dgm:prSet presAssocID="{3768F1E3-CA29-4797-90EB-D60B37F7FBD7}" presName="root2" presStyleCnt="0"/>
      <dgm:spPr/>
    </dgm:pt>
    <dgm:pt modelId="{085ABA5B-C817-41E8-92E6-03E269D34D12}" type="pres">
      <dgm:prSet presAssocID="{3768F1E3-CA29-4797-90EB-D60B37F7FBD7}" presName="LevelTwoTextNode" presStyleLbl="node3" presStyleIdx="3" presStyleCnt="5" custScaleX="18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040FB7-AB2C-48E5-BA92-5689E94E907D}" type="pres">
      <dgm:prSet presAssocID="{3768F1E3-CA29-4797-90EB-D60B37F7FBD7}" presName="level3hierChild" presStyleCnt="0"/>
      <dgm:spPr/>
    </dgm:pt>
    <dgm:pt modelId="{CA158AE9-8519-4529-963F-27CB2F2E7DE7}" type="pres">
      <dgm:prSet presAssocID="{C639A2EC-9CA6-43DA-83AD-283057BD7E15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85BECAE3-C709-4653-9F00-B8E2942B9249}" type="pres">
      <dgm:prSet presAssocID="{C639A2EC-9CA6-43DA-83AD-283057BD7E15}" presName="connTx" presStyleLbl="parChTrans1D2" presStyleIdx="4" presStyleCnt="5"/>
      <dgm:spPr/>
      <dgm:t>
        <a:bodyPr/>
        <a:lstStyle/>
        <a:p>
          <a:endParaRPr lang="ru-RU"/>
        </a:p>
      </dgm:t>
    </dgm:pt>
    <dgm:pt modelId="{C2051261-EFA4-4A80-8F2C-6A5F4ACDC9F8}" type="pres">
      <dgm:prSet presAssocID="{0A707449-0DA9-4D73-86B9-98E34293CE62}" presName="root2" presStyleCnt="0"/>
      <dgm:spPr/>
    </dgm:pt>
    <dgm:pt modelId="{75A60EE6-A5E2-4EC2-A025-ED0EC378C9C1}" type="pres">
      <dgm:prSet presAssocID="{0A707449-0DA9-4D73-86B9-98E34293CE62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89A65-4B67-4421-A77C-653A85F6AAB1}" type="pres">
      <dgm:prSet presAssocID="{0A707449-0DA9-4D73-86B9-98E34293CE62}" presName="level3hierChild" presStyleCnt="0"/>
      <dgm:spPr/>
    </dgm:pt>
    <dgm:pt modelId="{2D13C15A-C9D4-4E06-B10F-7FDD658163A7}" type="pres">
      <dgm:prSet presAssocID="{A311EC83-BC05-403E-8748-76378CE8E48D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E8344BC6-F245-4ACC-8C64-2FAAB0AC4BAD}" type="pres">
      <dgm:prSet presAssocID="{A311EC83-BC05-403E-8748-76378CE8E48D}" presName="connTx" presStyleLbl="parChTrans1D3" presStyleIdx="4" presStyleCnt="5"/>
      <dgm:spPr/>
      <dgm:t>
        <a:bodyPr/>
        <a:lstStyle/>
        <a:p>
          <a:endParaRPr lang="ru-RU"/>
        </a:p>
      </dgm:t>
    </dgm:pt>
    <dgm:pt modelId="{3FCCD3D9-A87F-4B89-988D-E8D6ECE4AFC1}" type="pres">
      <dgm:prSet presAssocID="{95F0E28B-D33B-4C0E-9232-F44C2FC30353}" presName="root2" presStyleCnt="0"/>
      <dgm:spPr/>
    </dgm:pt>
    <dgm:pt modelId="{6640295D-0666-4B73-9779-A344C2EB419E}" type="pres">
      <dgm:prSet presAssocID="{95F0E28B-D33B-4C0E-9232-F44C2FC30353}" presName="LevelTwoTextNode" presStyleLbl="node3" presStyleIdx="4" presStyleCnt="5" custScaleX="18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48F681-A389-4C43-BEA2-E9C81387923E}" type="pres">
      <dgm:prSet presAssocID="{95F0E28B-D33B-4C0E-9232-F44C2FC30353}" presName="level3hierChild" presStyleCnt="0"/>
      <dgm:spPr/>
    </dgm:pt>
  </dgm:ptLst>
  <dgm:cxnLst>
    <dgm:cxn modelId="{501A8062-1339-4DB6-ACA6-2A53FC3B7584}" type="presOf" srcId="{9B1B0205-591B-4F36-B19F-DC3672D799A1}" destId="{CDBAFD72-07EE-40A1-A028-BAB9A13E8A52}" srcOrd="0" destOrd="0" presId="urn:microsoft.com/office/officeart/2005/8/layout/hierarchy2"/>
    <dgm:cxn modelId="{8D039813-F744-4AD5-BA39-0B564A0781CC}" srcId="{453554F8-E2AC-4DBA-A81C-6623BC9A6ED2}" destId="{0A707449-0DA9-4D73-86B9-98E34293CE62}" srcOrd="4" destOrd="0" parTransId="{C639A2EC-9CA6-43DA-83AD-283057BD7E15}" sibTransId="{E10FA3FF-6291-4733-8424-532F47BD3E4F}"/>
    <dgm:cxn modelId="{7DB299C9-1BA4-4F46-928D-1EEF06136218}" type="presOf" srcId="{2F30582D-FBB5-4ED5-BCF2-22F6BF927732}" destId="{32894678-AFE3-4A73-8FB9-34C0655358B4}" srcOrd="1" destOrd="0" presId="urn:microsoft.com/office/officeart/2005/8/layout/hierarchy2"/>
    <dgm:cxn modelId="{BA560DCA-EA14-4619-B157-DEFCF1E1B6BB}" type="presOf" srcId="{A311EC83-BC05-403E-8748-76378CE8E48D}" destId="{E8344BC6-F245-4ACC-8C64-2FAAB0AC4BAD}" srcOrd="1" destOrd="0" presId="urn:microsoft.com/office/officeart/2005/8/layout/hierarchy2"/>
    <dgm:cxn modelId="{C7CD4D95-D35B-4746-96F2-355119AA1DA6}" type="presOf" srcId="{39773908-4076-4F7F-954A-BA84E585474D}" destId="{12028D73-5EF2-4A40-9A9A-4E44469097EF}" srcOrd="0" destOrd="0" presId="urn:microsoft.com/office/officeart/2005/8/layout/hierarchy2"/>
    <dgm:cxn modelId="{8DD1E346-192C-463F-BB5C-F9D3E479B9FF}" type="presOf" srcId="{FEB198DC-AA89-4EF5-8D74-FC6381D84CEA}" destId="{AF5DBA10-66AF-4049-BD62-B764412CB117}" srcOrd="0" destOrd="0" presId="urn:microsoft.com/office/officeart/2005/8/layout/hierarchy2"/>
    <dgm:cxn modelId="{005ECC78-0F10-478B-B674-2BD17AEB323A}" type="presOf" srcId="{FBB1396D-3474-4FAE-97CE-B0E0F41E69D4}" destId="{40FA9734-F3C3-4257-A742-567807FA47F7}" srcOrd="1" destOrd="0" presId="urn:microsoft.com/office/officeart/2005/8/layout/hierarchy2"/>
    <dgm:cxn modelId="{3C15F03B-0755-4391-A770-6E238F9B165E}" type="presOf" srcId="{8878DF45-70DB-4B68-BE92-15F34CFA5872}" destId="{3A0775AF-AF37-4F29-8D4E-87F49667B816}" srcOrd="0" destOrd="0" presId="urn:microsoft.com/office/officeart/2005/8/layout/hierarchy2"/>
    <dgm:cxn modelId="{D5E6B404-253B-4A60-BF57-60E884C4D2BD}" type="presOf" srcId="{0A707449-0DA9-4D73-86B9-98E34293CE62}" destId="{75A60EE6-A5E2-4EC2-A025-ED0EC378C9C1}" srcOrd="0" destOrd="0" presId="urn:microsoft.com/office/officeart/2005/8/layout/hierarchy2"/>
    <dgm:cxn modelId="{8233F5F2-3E09-4E48-B1C4-0DCD36F5E62D}" type="presOf" srcId="{A311EC83-BC05-403E-8748-76378CE8E48D}" destId="{2D13C15A-C9D4-4E06-B10F-7FDD658163A7}" srcOrd="0" destOrd="0" presId="urn:microsoft.com/office/officeart/2005/8/layout/hierarchy2"/>
    <dgm:cxn modelId="{36E4A93B-B8E8-4680-8666-5E727DA54989}" srcId="{BE691917-7B41-4908-9717-05DE13723D21}" destId="{5C1A2118-7798-46EE-BFDE-6ADD322DFEA6}" srcOrd="0" destOrd="0" parTransId="{FEB198DC-AA89-4EF5-8D74-FC6381D84CEA}" sibTransId="{739D26F8-1193-4765-8F36-2657B215AD27}"/>
    <dgm:cxn modelId="{8803FE74-F8BC-45E8-8643-71A4C42EF097}" srcId="{453554F8-E2AC-4DBA-A81C-6623BC9A6ED2}" destId="{67A49FA1-9865-4EC9-ACD4-7C06660A46AA}" srcOrd="0" destOrd="0" parTransId="{7D7623AC-3C2F-40B6-8AC4-9E56686113A8}" sibTransId="{A7C391B8-C47E-4ED4-8198-09686BFDDA3B}"/>
    <dgm:cxn modelId="{F8D8D4FA-FDB6-4178-A77B-95E4B3086FAE}" type="presOf" srcId="{13A9FA11-9F5C-47B4-98F8-7092F70D8B59}" destId="{37AF4452-21DB-436C-BFD7-B59AF68F35EA}" srcOrd="0" destOrd="0" presId="urn:microsoft.com/office/officeart/2005/8/layout/hierarchy2"/>
    <dgm:cxn modelId="{94A500E3-9A5A-4B58-B33D-3552435480C4}" type="presOf" srcId="{39773908-4076-4F7F-954A-BA84E585474D}" destId="{16A3EB19-EF75-4372-9215-8D201674230D}" srcOrd="1" destOrd="0" presId="urn:microsoft.com/office/officeart/2005/8/layout/hierarchy2"/>
    <dgm:cxn modelId="{3B3516FB-D25E-452E-BFBB-4B75150AF58E}" type="presOf" srcId="{3768F1E3-CA29-4797-90EB-D60B37F7FBD7}" destId="{085ABA5B-C817-41E8-92E6-03E269D34D12}" srcOrd="0" destOrd="0" presId="urn:microsoft.com/office/officeart/2005/8/layout/hierarchy2"/>
    <dgm:cxn modelId="{C4F85BC3-293F-4E69-97D8-8B5EF17DB525}" type="presOf" srcId="{C639A2EC-9CA6-43DA-83AD-283057BD7E15}" destId="{85BECAE3-C709-4653-9F00-B8E2942B9249}" srcOrd="1" destOrd="0" presId="urn:microsoft.com/office/officeart/2005/8/layout/hierarchy2"/>
    <dgm:cxn modelId="{3EC46B86-3DBD-4585-A1E7-DF25ADD125CD}" type="presOf" srcId="{704408FC-AD55-47A2-96D4-5FA63128ED5D}" destId="{FEE0988A-9C3C-4CA3-8E03-AFC29ADB41CA}" srcOrd="0" destOrd="0" presId="urn:microsoft.com/office/officeart/2005/8/layout/hierarchy2"/>
    <dgm:cxn modelId="{6973E410-9163-4724-A4B0-C6D32C242A79}" srcId="{453554F8-E2AC-4DBA-A81C-6623BC9A6ED2}" destId="{8878DF45-70DB-4B68-BE92-15F34CFA5872}" srcOrd="1" destOrd="0" parTransId="{1C8A3B81-5EE3-4249-A7D5-50F5BDBBF24D}" sibTransId="{75E6CFCC-022F-476F-B3B6-93FA1F8AB060}"/>
    <dgm:cxn modelId="{D907454F-BDE7-4562-9C95-3179FB564B7C}" type="presOf" srcId="{FBB1396D-3474-4FAE-97CE-B0E0F41E69D4}" destId="{BE4DD542-C915-412E-9255-7EA4AA731A38}" srcOrd="0" destOrd="0" presId="urn:microsoft.com/office/officeart/2005/8/layout/hierarchy2"/>
    <dgm:cxn modelId="{4898C380-F22D-4C9A-B595-3793C916437A}" type="presOf" srcId="{2F30582D-FBB5-4ED5-BCF2-22F6BF927732}" destId="{B12FF1B2-C033-4FFA-A169-C9D526801498}" srcOrd="0" destOrd="0" presId="urn:microsoft.com/office/officeart/2005/8/layout/hierarchy2"/>
    <dgm:cxn modelId="{3D83562D-C8CA-461B-9019-15F1D29285FA}" srcId="{453554F8-E2AC-4DBA-A81C-6623BC9A6ED2}" destId="{9B1B0205-591B-4F36-B19F-DC3672D799A1}" srcOrd="3" destOrd="0" parTransId="{39773908-4076-4F7F-954A-BA84E585474D}" sibTransId="{69C2EFF7-C6B2-41FD-A0A4-DA1965256DDB}"/>
    <dgm:cxn modelId="{EE6FD96C-E624-443B-80AC-FFF3049E9269}" type="presOf" srcId="{C639A2EC-9CA6-43DA-83AD-283057BD7E15}" destId="{CA158AE9-8519-4529-963F-27CB2F2E7DE7}" srcOrd="0" destOrd="0" presId="urn:microsoft.com/office/officeart/2005/8/layout/hierarchy2"/>
    <dgm:cxn modelId="{63315D81-18A1-438C-934A-79EE2D3EEA96}" srcId="{E74A3D1A-DDC4-4AFD-9231-99A7D151EC60}" destId="{453554F8-E2AC-4DBA-A81C-6623BC9A6ED2}" srcOrd="0" destOrd="0" parTransId="{60D2F108-ACBA-49D8-801B-95ADE5316F50}" sibTransId="{87C9DF73-925C-4342-9F41-E1835E4D0FE3}"/>
    <dgm:cxn modelId="{0697860A-617B-4DDB-A81A-2B55621147E8}" type="presOf" srcId="{67A49FA1-9865-4EC9-ACD4-7C06660A46AA}" destId="{18B927B0-0855-4887-BA2E-4B3A3B808FCB}" srcOrd="0" destOrd="0" presId="urn:microsoft.com/office/officeart/2005/8/layout/hierarchy2"/>
    <dgm:cxn modelId="{0CC4E5BC-926E-4BBB-A694-BEC971CBA088}" type="presOf" srcId="{7D7623AC-3C2F-40B6-8AC4-9E56686113A8}" destId="{3B8700E3-59BF-4042-923B-118158F1856F}" srcOrd="1" destOrd="0" presId="urn:microsoft.com/office/officeart/2005/8/layout/hierarchy2"/>
    <dgm:cxn modelId="{DED99629-B27D-4F4F-8FC2-983A841D895C}" type="presOf" srcId="{453554F8-E2AC-4DBA-A81C-6623BC9A6ED2}" destId="{5D85816B-7386-40B1-B6F7-F30FFADDC501}" srcOrd="0" destOrd="0" presId="urn:microsoft.com/office/officeart/2005/8/layout/hierarchy2"/>
    <dgm:cxn modelId="{23F32F09-E198-4FD8-839B-E13FF7A306AA}" type="presOf" srcId="{FEB198DC-AA89-4EF5-8D74-FC6381D84CEA}" destId="{38365128-38D3-4E9F-BCF6-606D491FE50A}" srcOrd="1" destOrd="0" presId="urn:microsoft.com/office/officeart/2005/8/layout/hierarchy2"/>
    <dgm:cxn modelId="{23BC54E3-35E4-444B-9AAB-7C79B28DAA49}" type="presOf" srcId="{E74A3D1A-DDC4-4AFD-9231-99A7D151EC60}" destId="{FEFD9622-7BF6-43EB-B45E-E7AE3418734B}" srcOrd="0" destOrd="0" presId="urn:microsoft.com/office/officeart/2005/8/layout/hierarchy2"/>
    <dgm:cxn modelId="{A25C0621-D054-4453-AA32-24201AA7EF1A}" srcId="{9B1B0205-591B-4F36-B19F-DC3672D799A1}" destId="{3768F1E3-CA29-4797-90EB-D60B37F7FBD7}" srcOrd="0" destOrd="0" parTransId="{2F30582D-FBB5-4ED5-BCF2-22F6BF927732}" sibTransId="{6E6A2CE1-B56A-4812-8D94-487BEC8F120A}"/>
    <dgm:cxn modelId="{B70A301E-69F6-43ED-99BB-F15E44E29A19}" type="presOf" srcId="{BE691917-7B41-4908-9717-05DE13723D21}" destId="{9DBFC2D3-61C5-44C4-84A6-EB1E8569D13A}" srcOrd="0" destOrd="0" presId="urn:microsoft.com/office/officeart/2005/8/layout/hierarchy2"/>
    <dgm:cxn modelId="{3A8A61B4-3871-4CE7-9DC1-A4060F118072}" type="presOf" srcId="{1C8A3B81-5EE3-4249-A7D5-50F5BDBBF24D}" destId="{DEBAED00-52BB-4BEC-82AF-AEEB347EBD83}" srcOrd="0" destOrd="0" presId="urn:microsoft.com/office/officeart/2005/8/layout/hierarchy2"/>
    <dgm:cxn modelId="{C57C48FA-7086-458A-8201-E94CCA90FD0A}" srcId="{67A49FA1-9865-4EC9-ACD4-7C06660A46AA}" destId="{A6F94E00-5667-4AA9-A59C-AE5DAA63EC8D}" srcOrd="0" destOrd="0" parTransId="{704408FC-AD55-47A2-96D4-5FA63128ED5D}" sibTransId="{4700CFEC-03E9-4421-8C19-2892DB69DE9F}"/>
    <dgm:cxn modelId="{710D2179-DD25-4DE8-8BE1-C6A666ABB9ED}" type="presOf" srcId="{5C1A2118-7798-46EE-BFDE-6ADD322DFEA6}" destId="{765328B1-13E3-4DF4-B5AC-5A7C9687C70D}" srcOrd="0" destOrd="0" presId="urn:microsoft.com/office/officeart/2005/8/layout/hierarchy2"/>
    <dgm:cxn modelId="{8702A4A7-8EBD-4DEA-BC9C-56B88BCBC2B5}" srcId="{8878DF45-70DB-4B68-BE92-15F34CFA5872}" destId="{13A9FA11-9F5C-47B4-98F8-7092F70D8B59}" srcOrd="0" destOrd="0" parTransId="{B0E33833-7492-41C5-B9E6-F7F50F09A0C9}" sibTransId="{53390D6A-20CF-4FC9-BF86-2452E1364D45}"/>
    <dgm:cxn modelId="{06A5E063-E0F0-42A9-AD83-A90CE039A05D}" type="presOf" srcId="{A6F94E00-5667-4AA9-A59C-AE5DAA63EC8D}" destId="{9B63AE42-504B-4BFF-AAB0-2C05979E4C03}" srcOrd="0" destOrd="0" presId="urn:microsoft.com/office/officeart/2005/8/layout/hierarchy2"/>
    <dgm:cxn modelId="{8691A14F-6C44-43C9-98B1-FEC82B758BC4}" type="presOf" srcId="{1C8A3B81-5EE3-4249-A7D5-50F5BDBBF24D}" destId="{E8EB2BB7-0624-4E1B-9D9B-B9A33D6EBCB2}" srcOrd="1" destOrd="0" presId="urn:microsoft.com/office/officeart/2005/8/layout/hierarchy2"/>
    <dgm:cxn modelId="{BEC31521-2BC4-48D5-905A-038EB9857AB5}" type="presOf" srcId="{7D7623AC-3C2F-40B6-8AC4-9E56686113A8}" destId="{9019757C-921A-431B-BC7A-E7587D60C9F8}" srcOrd="0" destOrd="0" presId="urn:microsoft.com/office/officeart/2005/8/layout/hierarchy2"/>
    <dgm:cxn modelId="{543C3050-F12D-4523-8413-DDC41C690707}" type="presOf" srcId="{704408FC-AD55-47A2-96D4-5FA63128ED5D}" destId="{2C703047-5FD0-4A42-8BD6-9E04DDFD0DC0}" srcOrd="1" destOrd="0" presId="urn:microsoft.com/office/officeart/2005/8/layout/hierarchy2"/>
    <dgm:cxn modelId="{0C60B09F-AC8B-4832-8614-D6332DC2087F}" type="presOf" srcId="{B0E33833-7492-41C5-B9E6-F7F50F09A0C9}" destId="{07ADCA67-97BC-4B95-B64E-9C5680B1D0A7}" srcOrd="0" destOrd="0" presId="urn:microsoft.com/office/officeart/2005/8/layout/hierarchy2"/>
    <dgm:cxn modelId="{12B1EAAE-0C7C-4D7A-B17E-731958AD6DBC}" type="presOf" srcId="{95F0E28B-D33B-4C0E-9232-F44C2FC30353}" destId="{6640295D-0666-4B73-9779-A344C2EB419E}" srcOrd="0" destOrd="0" presId="urn:microsoft.com/office/officeart/2005/8/layout/hierarchy2"/>
    <dgm:cxn modelId="{B2C90D6A-5BF4-40A1-907A-8D88AA8A8BDB}" srcId="{0A707449-0DA9-4D73-86B9-98E34293CE62}" destId="{95F0E28B-D33B-4C0E-9232-F44C2FC30353}" srcOrd="0" destOrd="0" parTransId="{A311EC83-BC05-403E-8748-76378CE8E48D}" sibTransId="{51D1BCA9-A31A-4998-B041-6DF7DE36E989}"/>
    <dgm:cxn modelId="{E81A821F-E68B-4DE2-9FD0-4F05C7A24CC0}" srcId="{453554F8-E2AC-4DBA-A81C-6623BC9A6ED2}" destId="{BE691917-7B41-4908-9717-05DE13723D21}" srcOrd="2" destOrd="0" parTransId="{FBB1396D-3474-4FAE-97CE-B0E0F41E69D4}" sibTransId="{91C8E7CA-CCBD-4884-87E5-EDBBB2E0965B}"/>
    <dgm:cxn modelId="{042390E5-A3A7-442E-9EF4-863223315B32}" type="presOf" srcId="{B0E33833-7492-41C5-B9E6-F7F50F09A0C9}" destId="{E3232A75-E56F-4329-96B6-877E14ACB2E3}" srcOrd="1" destOrd="0" presId="urn:microsoft.com/office/officeart/2005/8/layout/hierarchy2"/>
    <dgm:cxn modelId="{DDBEC341-E89B-4480-BBDE-8953C8A3E6BA}" type="presParOf" srcId="{FEFD9622-7BF6-43EB-B45E-E7AE3418734B}" destId="{C4C45C07-92A5-4DF0-AB01-9E773DF177E8}" srcOrd="0" destOrd="0" presId="urn:microsoft.com/office/officeart/2005/8/layout/hierarchy2"/>
    <dgm:cxn modelId="{5EAA521D-9FF0-4F70-8662-603BF1277524}" type="presParOf" srcId="{C4C45C07-92A5-4DF0-AB01-9E773DF177E8}" destId="{5D85816B-7386-40B1-B6F7-F30FFADDC501}" srcOrd="0" destOrd="0" presId="urn:microsoft.com/office/officeart/2005/8/layout/hierarchy2"/>
    <dgm:cxn modelId="{C887417D-C13D-417A-9004-4B42B17FC606}" type="presParOf" srcId="{C4C45C07-92A5-4DF0-AB01-9E773DF177E8}" destId="{86113E4A-4C81-4653-BCC5-91F365670171}" srcOrd="1" destOrd="0" presId="urn:microsoft.com/office/officeart/2005/8/layout/hierarchy2"/>
    <dgm:cxn modelId="{F16769A3-E41F-42A1-938D-513845390A96}" type="presParOf" srcId="{86113E4A-4C81-4653-BCC5-91F365670171}" destId="{9019757C-921A-431B-BC7A-E7587D60C9F8}" srcOrd="0" destOrd="0" presId="urn:microsoft.com/office/officeart/2005/8/layout/hierarchy2"/>
    <dgm:cxn modelId="{E246A651-27BC-45DE-9D2B-61ABA8BFC7B2}" type="presParOf" srcId="{9019757C-921A-431B-BC7A-E7587D60C9F8}" destId="{3B8700E3-59BF-4042-923B-118158F1856F}" srcOrd="0" destOrd="0" presId="urn:microsoft.com/office/officeart/2005/8/layout/hierarchy2"/>
    <dgm:cxn modelId="{E8B4EF6A-43FF-4A50-B422-A8C4D6CEBB05}" type="presParOf" srcId="{86113E4A-4C81-4653-BCC5-91F365670171}" destId="{6C11EDD3-0AD0-4001-84AE-A17DB2167017}" srcOrd="1" destOrd="0" presId="urn:microsoft.com/office/officeart/2005/8/layout/hierarchy2"/>
    <dgm:cxn modelId="{BB1E35FC-F57F-4A95-8A99-BFC08C4A2149}" type="presParOf" srcId="{6C11EDD3-0AD0-4001-84AE-A17DB2167017}" destId="{18B927B0-0855-4887-BA2E-4B3A3B808FCB}" srcOrd="0" destOrd="0" presId="urn:microsoft.com/office/officeart/2005/8/layout/hierarchy2"/>
    <dgm:cxn modelId="{1FBD9C04-40E2-4A04-89A6-EBBD98144D7D}" type="presParOf" srcId="{6C11EDD3-0AD0-4001-84AE-A17DB2167017}" destId="{D8D07BB5-02BC-4B27-BDD2-FC9AC6374E24}" srcOrd="1" destOrd="0" presId="urn:microsoft.com/office/officeart/2005/8/layout/hierarchy2"/>
    <dgm:cxn modelId="{E6EC0291-6540-4991-9866-21AB1E5F4A97}" type="presParOf" srcId="{D8D07BB5-02BC-4B27-BDD2-FC9AC6374E24}" destId="{FEE0988A-9C3C-4CA3-8E03-AFC29ADB41CA}" srcOrd="0" destOrd="0" presId="urn:microsoft.com/office/officeart/2005/8/layout/hierarchy2"/>
    <dgm:cxn modelId="{24FD06A4-53FC-4DDE-BBB7-4356635E93CE}" type="presParOf" srcId="{FEE0988A-9C3C-4CA3-8E03-AFC29ADB41CA}" destId="{2C703047-5FD0-4A42-8BD6-9E04DDFD0DC0}" srcOrd="0" destOrd="0" presId="urn:microsoft.com/office/officeart/2005/8/layout/hierarchy2"/>
    <dgm:cxn modelId="{6434BFCB-38B4-4197-B2A8-85D667783243}" type="presParOf" srcId="{D8D07BB5-02BC-4B27-BDD2-FC9AC6374E24}" destId="{84A2A445-D397-4A5B-BA16-B794E4400247}" srcOrd="1" destOrd="0" presId="urn:microsoft.com/office/officeart/2005/8/layout/hierarchy2"/>
    <dgm:cxn modelId="{36E712F3-A66F-4BC6-B176-E558CF482DFD}" type="presParOf" srcId="{84A2A445-D397-4A5B-BA16-B794E4400247}" destId="{9B63AE42-504B-4BFF-AAB0-2C05979E4C03}" srcOrd="0" destOrd="0" presId="urn:microsoft.com/office/officeart/2005/8/layout/hierarchy2"/>
    <dgm:cxn modelId="{ADD93058-E68D-4731-83C5-58CA7CA95B18}" type="presParOf" srcId="{84A2A445-D397-4A5B-BA16-B794E4400247}" destId="{D04B42A7-F24A-4440-8A3E-FCAF04FBC17B}" srcOrd="1" destOrd="0" presId="urn:microsoft.com/office/officeart/2005/8/layout/hierarchy2"/>
    <dgm:cxn modelId="{6A01ECFC-127B-4514-80EB-50455920DCC0}" type="presParOf" srcId="{86113E4A-4C81-4653-BCC5-91F365670171}" destId="{DEBAED00-52BB-4BEC-82AF-AEEB347EBD83}" srcOrd="2" destOrd="0" presId="urn:microsoft.com/office/officeart/2005/8/layout/hierarchy2"/>
    <dgm:cxn modelId="{318AB7BB-190C-4606-9A05-608696C15073}" type="presParOf" srcId="{DEBAED00-52BB-4BEC-82AF-AEEB347EBD83}" destId="{E8EB2BB7-0624-4E1B-9D9B-B9A33D6EBCB2}" srcOrd="0" destOrd="0" presId="urn:microsoft.com/office/officeart/2005/8/layout/hierarchy2"/>
    <dgm:cxn modelId="{B5FA4C91-7921-4A41-B644-4E77BEBBC04E}" type="presParOf" srcId="{86113E4A-4C81-4653-BCC5-91F365670171}" destId="{14103BEB-DEBE-43E4-90C8-6E795BD4803D}" srcOrd="3" destOrd="0" presId="urn:microsoft.com/office/officeart/2005/8/layout/hierarchy2"/>
    <dgm:cxn modelId="{3A8442E7-4AC1-4BEE-B94A-CA845C087F2E}" type="presParOf" srcId="{14103BEB-DEBE-43E4-90C8-6E795BD4803D}" destId="{3A0775AF-AF37-4F29-8D4E-87F49667B816}" srcOrd="0" destOrd="0" presId="urn:microsoft.com/office/officeart/2005/8/layout/hierarchy2"/>
    <dgm:cxn modelId="{2B8EB981-19FE-4FF8-97F9-2B4F712B04CF}" type="presParOf" srcId="{14103BEB-DEBE-43E4-90C8-6E795BD4803D}" destId="{2AEF9840-8FA7-4E1F-8B4B-3812516253F0}" srcOrd="1" destOrd="0" presId="urn:microsoft.com/office/officeart/2005/8/layout/hierarchy2"/>
    <dgm:cxn modelId="{EA7E1584-FD1C-4526-956D-BF6D85E45DCB}" type="presParOf" srcId="{2AEF9840-8FA7-4E1F-8B4B-3812516253F0}" destId="{07ADCA67-97BC-4B95-B64E-9C5680B1D0A7}" srcOrd="0" destOrd="0" presId="urn:microsoft.com/office/officeart/2005/8/layout/hierarchy2"/>
    <dgm:cxn modelId="{6C1A459D-1628-48D8-B35A-D9B42C77D14F}" type="presParOf" srcId="{07ADCA67-97BC-4B95-B64E-9C5680B1D0A7}" destId="{E3232A75-E56F-4329-96B6-877E14ACB2E3}" srcOrd="0" destOrd="0" presId="urn:microsoft.com/office/officeart/2005/8/layout/hierarchy2"/>
    <dgm:cxn modelId="{5977DF79-7F7F-4B38-BF5E-EEEBE31D49DB}" type="presParOf" srcId="{2AEF9840-8FA7-4E1F-8B4B-3812516253F0}" destId="{5574D5A8-F7DF-4E37-B250-241FBDE6D405}" srcOrd="1" destOrd="0" presId="urn:microsoft.com/office/officeart/2005/8/layout/hierarchy2"/>
    <dgm:cxn modelId="{82D11FE2-9D96-4E13-8E75-BD05DAEFF62E}" type="presParOf" srcId="{5574D5A8-F7DF-4E37-B250-241FBDE6D405}" destId="{37AF4452-21DB-436C-BFD7-B59AF68F35EA}" srcOrd="0" destOrd="0" presId="urn:microsoft.com/office/officeart/2005/8/layout/hierarchy2"/>
    <dgm:cxn modelId="{8D5DEF15-A793-4DD8-8B38-2A95051F8E1F}" type="presParOf" srcId="{5574D5A8-F7DF-4E37-B250-241FBDE6D405}" destId="{4CB906A1-9550-4631-A402-F9A80CB3671C}" srcOrd="1" destOrd="0" presId="urn:microsoft.com/office/officeart/2005/8/layout/hierarchy2"/>
    <dgm:cxn modelId="{B40C0E54-5676-4DEE-A5F7-5ADF8AC951EE}" type="presParOf" srcId="{86113E4A-4C81-4653-BCC5-91F365670171}" destId="{BE4DD542-C915-412E-9255-7EA4AA731A38}" srcOrd="4" destOrd="0" presId="urn:microsoft.com/office/officeart/2005/8/layout/hierarchy2"/>
    <dgm:cxn modelId="{22F4035D-7A7F-43DF-B9DB-E819E6FDD064}" type="presParOf" srcId="{BE4DD542-C915-412E-9255-7EA4AA731A38}" destId="{40FA9734-F3C3-4257-A742-567807FA47F7}" srcOrd="0" destOrd="0" presId="urn:microsoft.com/office/officeart/2005/8/layout/hierarchy2"/>
    <dgm:cxn modelId="{0C081917-2639-4759-BAD7-3865A365BAFC}" type="presParOf" srcId="{86113E4A-4C81-4653-BCC5-91F365670171}" destId="{3EE24CEC-E761-462D-92FE-CB8D466EB7ED}" srcOrd="5" destOrd="0" presId="urn:microsoft.com/office/officeart/2005/8/layout/hierarchy2"/>
    <dgm:cxn modelId="{24EA6799-6ECF-426E-AAE6-877C9B9862AF}" type="presParOf" srcId="{3EE24CEC-E761-462D-92FE-CB8D466EB7ED}" destId="{9DBFC2D3-61C5-44C4-84A6-EB1E8569D13A}" srcOrd="0" destOrd="0" presId="urn:microsoft.com/office/officeart/2005/8/layout/hierarchy2"/>
    <dgm:cxn modelId="{795B211E-EED4-4DFC-8C0C-584B535253B1}" type="presParOf" srcId="{3EE24CEC-E761-462D-92FE-CB8D466EB7ED}" destId="{F51B2FCE-B599-4F7E-AB69-2BEBFFD08A7A}" srcOrd="1" destOrd="0" presId="urn:microsoft.com/office/officeart/2005/8/layout/hierarchy2"/>
    <dgm:cxn modelId="{E56AEE3A-4284-43E1-B0E1-72D81F2F41AB}" type="presParOf" srcId="{F51B2FCE-B599-4F7E-AB69-2BEBFFD08A7A}" destId="{AF5DBA10-66AF-4049-BD62-B764412CB117}" srcOrd="0" destOrd="0" presId="urn:microsoft.com/office/officeart/2005/8/layout/hierarchy2"/>
    <dgm:cxn modelId="{76974BB4-557A-4222-B0AA-EE63B4F474A2}" type="presParOf" srcId="{AF5DBA10-66AF-4049-BD62-B764412CB117}" destId="{38365128-38D3-4E9F-BCF6-606D491FE50A}" srcOrd="0" destOrd="0" presId="urn:microsoft.com/office/officeart/2005/8/layout/hierarchy2"/>
    <dgm:cxn modelId="{5EA4FE22-DAEC-4A7D-9BC3-306FC98DF15A}" type="presParOf" srcId="{F51B2FCE-B599-4F7E-AB69-2BEBFFD08A7A}" destId="{62C41639-963E-462E-94D5-08EB5AB248D3}" srcOrd="1" destOrd="0" presId="urn:microsoft.com/office/officeart/2005/8/layout/hierarchy2"/>
    <dgm:cxn modelId="{ACB07B19-51C6-4C50-B058-44B988C69966}" type="presParOf" srcId="{62C41639-963E-462E-94D5-08EB5AB248D3}" destId="{765328B1-13E3-4DF4-B5AC-5A7C9687C70D}" srcOrd="0" destOrd="0" presId="urn:microsoft.com/office/officeart/2005/8/layout/hierarchy2"/>
    <dgm:cxn modelId="{981D8A24-0F87-403F-893D-9BB9C924DD11}" type="presParOf" srcId="{62C41639-963E-462E-94D5-08EB5AB248D3}" destId="{03BE6FE0-CE88-48AB-9054-21FC8B393E32}" srcOrd="1" destOrd="0" presId="urn:microsoft.com/office/officeart/2005/8/layout/hierarchy2"/>
    <dgm:cxn modelId="{A10B6982-72CA-4471-9056-5B3E11108819}" type="presParOf" srcId="{86113E4A-4C81-4653-BCC5-91F365670171}" destId="{12028D73-5EF2-4A40-9A9A-4E44469097EF}" srcOrd="6" destOrd="0" presId="urn:microsoft.com/office/officeart/2005/8/layout/hierarchy2"/>
    <dgm:cxn modelId="{31E19DE4-B497-44C5-A3B3-0A2BD9E33369}" type="presParOf" srcId="{12028D73-5EF2-4A40-9A9A-4E44469097EF}" destId="{16A3EB19-EF75-4372-9215-8D201674230D}" srcOrd="0" destOrd="0" presId="urn:microsoft.com/office/officeart/2005/8/layout/hierarchy2"/>
    <dgm:cxn modelId="{7755F923-8F93-47EE-AA05-392195A20F36}" type="presParOf" srcId="{86113E4A-4C81-4653-BCC5-91F365670171}" destId="{1BF2D78F-D317-4C84-9938-C848BBEE8626}" srcOrd="7" destOrd="0" presId="urn:microsoft.com/office/officeart/2005/8/layout/hierarchy2"/>
    <dgm:cxn modelId="{F9B8476A-DF59-4495-92D1-D70D6026F9D2}" type="presParOf" srcId="{1BF2D78F-D317-4C84-9938-C848BBEE8626}" destId="{CDBAFD72-07EE-40A1-A028-BAB9A13E8A52}" srcOrd="0" destOrd="0" presId="urn:microsoft.com/office/officeart/2005/8/layout/hierarchy2"/>
    <dgm:cxn modelId="{15E7BB7D-E607-4041-B86F-F6A2B848881D}" type="presParOf" srcId="{1BF2D78F-D317-4C84-9938-C848BBEE8626}" destId="{0DB75425-4B45-4CA0-9F3E-0179EA37547E}" srcOrd="1" destOrd="0" presId="urn:microsoft.com/office/officeart/2005/8/layout/hierarchy2"/>
    <dgm:cxn modelId="{FBAE33FD-43D5-442A-815F-A8C29AB27EC4}" type="presParOf" srcId="{0DB75425-4B45-4CA0-9F3E-0179EA37547E}" destId="{B12FF1B2-C033-4FFA-A169-C9D526801498}" srcOrd="0" destOrd="0" presId="urn:microsoft.com/office/officeart/2005/8/layout/hierarchy2"/>
    <dgm:cxn modelId="{69C7C48D-F3BB-4CFC-ACF9-7B6F78786896}" type="presParOf" srcId="{B12FF1B2-C033-4FFA-A169-C9D526801498}" destId="{32894678-AFE3-4A73-8FB9-34C0655358B4}" srcOrd="0" destOrd="0" presId="urn:microsoft.com/office/officeart/2005/8/layout/hierarchy2"/>
    <dgm:cxn modelId="{3C6AFED4-9D01-437D-AAE9-AE6B9B1B380E}" type="presParOf" srcId="{0DB75425-4B45-4CA0-9F3E-0179EA37547E}" destId="{8F895BF6-00CC-4529-BADA-9E00FEA43DFB}" srcOrd="1" destOrd="0" presId="urn:microsoft.com/office/officeart/2005/8/layout/hierarchy2"/>
    <dgm:cxn modelId="{BC56F622-B65A-4C8B-8671-FA95B6B505BA}" type="presParOf" srcId="{8F895BF6-00CC-4529-BADA-9E00FEA43DFB}" destId="{085ABA5B-C817-41E8-92E6-03E269D34D12}" srcOrd="0" destOrd="0" presId="urn:microsoft.com/office/officeart/2005/8/layout/hierarchy2"/>
    <dgm:cxn modelId="{96E433FC-84D9-4BE7-A53D-2DE197B6B016}" type="presParOf" srcId="{8F895BF6-00CC-4529-BADA-9E00FEA43DFB}" destId="{46040FB7-AB2C-48E5-BA92-5689E94E907D}" srcOrd="1" destOrd="0" presId="urn:microsoft.com/office/officeart/2005/8/layout/hierarchy2"/>
    <dgm:cxn modelId="{FD2B8840-AA18-4702-9EAF-C11E939D7A55}" type="presParOf" srcId="{86113E4A-4C81-4653-BCC5-91F365670171}" destId="{CA158AE9-8519-4529-963F-27CB2F2E7DE7}" srcOrd="8" destOrd="0" presId="urn:microsoft.com/office/officeart/2005/8/layout/hierarchy2"/>
    <dgm:cxn modelId="{6127B0B3-A679-4061-9944-67D1061DCE73}" type="presParOf" srcId="{CA158AE9-8519-4529-963F-27CB2F2E7DE7}" destId="{85BECAE3-C709-4653-9F00-B8E2942B9249}" srcOrd="0" destOrd="0" presId="urn:microsoft.com/office/officeart/2005/8/layout/hierarchy2"/>
    <dgm:cxn modelId="{450F7983-934D-4BBB-AB28-9991EB048BB6}" type="presParOf" srcId="{86113E4A-4C81-4653-BCC5-91F365670171}" destId="{C2051261-EFA4-4A80-8F2C-6A5F4ACDC9F8}" srcOrd="9" destOrd="0" presId="urn:microsoft.com/office/officeart/2005/8/layout/hierarchy2"/>
    <dgm:cxn modelId="{5182C947-4B11-4E28-A512-32F6A09E2CB5}" type="presParOf" srcId="{C2051261-EFA4-4A80-8F2C-6A5F4ACDC9F8}" destId="{75A60EE6-A5E2-4EC2-A025-ED0EC378C9C1}" srcOrd="0" destOrd="0" presId="urn:microsoft.com/office/officeart/2005/8/layout/hierarchy2"/>
    <dgm:cxn modelId="{E7DA8601-BB93-4211-842E-B8DE2EE806F8}" type="presParOf" srcId="{C2051261-EFA4-4A80-8F2C-6A5F4ACDC9F8}" destId="{BB589A65-4B67-4421-A77C-653A85F6AAB1}" srcOrd="1" destOrd="0" presId="urn:microsoft.com/office/officeart/2005/8/layout/hierarchy2"/>
    <dgm:cxn modelId="{93299C5C-4DBF-4B86-BF12-3BFCC1C2BC1E}" type="presParOf" srcId="{BB589A65-4B67-4421-A77C-653A85F6AAB1}" destId="{2D13C15A-C9D4-4E06-B10F-7FDD658163A7}" srcOrd="0" destOrd="0" presId="urn:microsoft.com/office/officeart/2005/8/layout/hierarchy2"/>
    <dgm:cxn modelId="{537C96DC-501C-42B7-936F-D8ED3F16DD77}" type="presParOf" srcId="{2D13C15A-C9D4-4E06-B10F-7FDD658163A7}" destId="{E8344BC6-F245-4ACC-8C64-2FAAB0AC4BAD}" srcOrd="0" destOrd="0" presId="urn:microsoft.com/office/officeart/2005/8/layout/hierarchy2"/>
    <dgm:cxn modelId="{FD7E1E64-2908-4F85-A01E-3CA43B0258F7}" type="presParOf" srcId="{BB589A65-4B67-4421-A77C-653A85F6AAB1}" destId="{3FCCD3D9-A87F-4B89-988D-E8D6ECE4AFC1}" srcOrd="1" destOrd="0" presId="urn:microsoft.com/office/officeart/2005/8/layout/hierarchy2"/>
    <dgm:cxn modelId="{1CA058F8-61CE-448C-B401-27F6FF9123F9}" type="presParOf" srcId="{3FCCD3D9-A87F-4B89-988D-E8D6ECE4AFC1}" destId="{6640295D-0666-4B73-9779-A344C2EB419E}" srcOrd="0" destOrd="0" presId="urn:microsoft.com/office/officeart/2005/8/layout/hierarchy2"/>
    <dgm:cxn modelId="{8C346DFB-785C-4C2B-9DD1-07A193A3C699}" type="presParOf" srcId="{3FCCD3D9-A87F-4B89-988D-E8D6ECE4AFC1}" destId="{AB48F681-A389-4C43-BEA2-E9C8138792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B51DE2-4CFF-4F88-B6B4-24B8FC6B26AD}" type="doc">
      <dgm:prSet loTypeId="urn:microsoft.com/office/officeart/2005/8/layout/vProcess5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594AC2D-DD73-443F-92F6-A513C164B262}">
      <dgm:prSet phldrT="[Текст]" custT="1"/>
      <dgm:spPr/>
      <dgm:t>
        <a:bodyPr/>
        <a:lstStyle/>
        <a:p>
          <a:r>
            <a:rPr lang="ru-RU" sz="1400" dirty="0">
              <a:latin typeface="Open Sans" pitchFamily="34" charset="0"/>
              <a:ea typeface="Open Sans" pitchFamily="34" charset="0"/>
              <a:cs typeface="Open Sans" pitchFamily="34" charset="0"/>
            </a:rPr>
            <a:t>Пр</a:t>
          </a:r>
          <a:r>
            <a:rPr lang="ru-RU" altLang="ru-RU" sz="1400" dirty="0">
              <a:latin typeface="Open Sans" pitchFamily="34" charset="0"/>
              <a:ea typeface="Open Sans" pitchFamily="34" charset="0"/>
              <a:cs typeface="Open Sans" pitchFamily="34" charset="0"/>
            </a:rPr>
            <a:t>едварительный этап</a:t>
          </a:r>
          <a:endParaRPr lang="ru-RU" sz="1400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6BE6B961-A327-429D-BFD4-3CB8734D46E5}" type="parTrans" cxnId="{7C6895EB-A004-4B7A-AF5C-722D39EB669C}">
      <dgm:prSet/>
      <dgm:spPr/>
      <dgm:t>
        <a:bodyPr/>
        <a:lstStyle/>
        <a:p>
          <a:endParaRPr lang="ru-RU" sz="5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49B5C77D-9585-403D-A8D1-61A4E050FAC7}" type="sibTrans" cxnId="{7C6895EB-A004-4B7A-AF5C-722D39EB669C}">
      <dgm:prSet custT="1"/>
      <dgm:spPr/>
      <dgm:t>
        <a:bodyPr/>
        <a:lstStyle/>
        <a:p>
          <a:endParaRPr lang="ru-RU" sz="10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830219AB-35B1-4EC8-829B-CDD5F5F649A4}">
      <dgm:prSet phldrT="[Текст]" custT="1"/>
      <dgm:spPr/>
      <dgm:t>
        <a:bodyPr/>
        <a:lstStyle/>
        <a:p>
          <a:r>
            <a:rPr lang="ru-RU" sz="1400" dirty="0">
              <a:latin typeface="Open Sans" pitchFamily="34" charset="0"/>
              <a:ea typeface="Open Sans" pitchFamily="34" charset="0"/>
              <a:cs typeface="Open Sans" pitchFamily="34" charset="0"/>
            </a:rPr>
            <a:t>Ориентировочный этап </a:t>
          </a:r>
        </a:p>
      </dgm:t>
    </dgm:pt>
    <dgm:pt modelId="{2EECEF35-247B-445B-830D-61C0AD05BD0C}" type="parTrans" cxnId="{EACD27F2-C7AF-4996-8C8A-04F0A77F2240}">
      <dgm:prSet/>
      <dgm:spPr/>
      <dgm:t>
        <a:bodyPr/>
        <a:lstStyle/>
        <a:p>
          <a:endParaRPr lang="ru-RU" sz="5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2D08DD7A-0E59-4EB5-8CCA-E171E2F595E3}" type="sibTrans" cxnId="{EACD27F2-C7AF-4996-8C8A-04F0A77F2240}">
      <dgm:prSet custT="1"/>
      <dgm:spPr/>
      <dgm:t>
        <a:bodyPr/>
        <a:lstStyle/>
        <a:p>
          <a:endParaRPr lang="ru-RU" sz="10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8D63E3C4-12F2-4587-A6B4-9131DC260469}">
      <dgm:prSet phldrT="[Текст]" custT="1"/>
      <dgm:spPr/>
      <dgm:t>
        <a:bodyPr/>
        <a:lstStyle/>
        <a:p>
          <a:r>
            <a:rPr lang="ru-RU" sz="1400" spc="-90" baseline="0" dirty="0">
              <a:latin typeface="Open Sans" pitchFamily="34" charset="0"/>
              <a:ea typeface="Open Sans" pitchFamily="34" charset="0"/>
              <a:cs typeface="Open Sans" pitchFamily="34" charset="0"/>
            </a:rPr>
            <a:t>К</a:t>
          </a:r>
          <a:r>
            <a:rPr lang="ru-RU" altLang="ru-RU" sz="1400" spc="-90" baseline="0" dirty="0">
              <a:latin typeface="Open Sans" pitchFamily="34" charset="0"/>
              <a:ea typeface="Open Sans" pitchFamily="34" charset="0"/>
              <a:cs typeface="Open Sans" pitchFamily="34" charset="0"/>
            </a:rPr>
            <a:t>онструктивно-формирующий этап</a:t>
          </a:r>
          <a:endParaRPr lang="ru-RU" sz="1400" spc="-90" baseline="0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511CC63E-36F3-4009-8C02-60722D8CFE90}" type="parTrans" cxnId="{6158DE18-3949-45A4-A2B0-97E68BD1E325}">
      <dgm:prSet/>
      <dgm:spPr/>
      <dgm:t>
        <a:bodyPr/>
        <a:lstStyle/>
        <a:p>
          <a:endParaRPr lang="ru-RU" sz="5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0A837F92-EE81-48EF-A7C8-C481D527D09B}" type="sibTrans" cxnId="{6158DE18-3949-45A4-A2B0-97E68BD1E325}">
      <dgm:prSet custT="1"/>
      <dgm:spPr/>
      <dgm:t>
        <a:bodyPr/>
        <a:lstStyle/>
        <a:p>
          <a:endParaRPr lang="ru-RU" sz="5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DE968BBE-FC92-4856-8DD6-7E897135E2BB}">
      <dgm:prSet phldrT="[Текст]" custT="1"/>
      <dgm:spPr/>
      <dgm:t>
        <a:bodyPr/>
        <a:lstStyle/>
        <a:p>
          <a:r>
            <a:rPr lang="ru-RU" sz="1400" dirty="0">
              <a:latin typeface="Open Sans" pitchFamily="34" charset="0"/>
              <a:ea typeface="Open Sans" pitchFamily="34" charset="0"/>
              <a:cs typeface="Open Sans" pitchFamily="34" charset="0"/>
            </a:rPr>
            <a:t>Ко</a:t>
          </a:r>
          <a:r>
            <a:rPr lang="ru-RU" altLang="ru-RU" sz="1400" dirty="0">
              <a:latin typeface="Open Sans" pitchFamily="34" charset="0"/>
              <a:ea typeface="Open Sans" pitchFamily="34" charset="0"/>
              <a:cs typeface="Open Sans" pitchFamily="34" charset="0"/>
            </a:rPr>
            <a:t>нтрольно-обобщающий этап</a:t>
          </a:r>
        </a:p>
      </dgm:t>
    </dgm:pt>
    <dgm:pt modelId="{AEEC5701-E533-4DFB-BA5F-83C3F85DFFF2}" type="parTrans" cxnId="{0A4D7E43-979C-4534-8EEE-28DC71A119F2}">
      <dgm:prSet/>
      <dgm:spPr/>
      <dgm:t>
        <a:bodyPr/>
        <a:lstStyle/>
        <a:p>
          <a:endParaRPr lang="ru-RU" sz="105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E710B132-6F6B-4514-8AD3-3B65F58DCD17}" type="sibTrans" cxnId="{0A4D7E43-979C-4534-8EEE-28DC71A119F2}">
      <dgm:prSet/>
      <dgm:spPr/>
      <dgm:t>
        <a:bodyPr/>
        <a:lstStyle/>
        <a:p>
          <a:endParaRPr lang="ru-RU" sz="105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2600BCA1-ECE3-46C9-AA8F-D422F49FCECE}" type="pres">
      <dgm:prSet presAssocID="{0EB51DE2-4CFF-4F88-B6B4-24B8FC6B26A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2F57F7-C342-4FEB-A725-78509B5F5B67}" type="pres">
      <dgm:prSet presAssocID="{0EB51DE2-4CFF-4F88-B6B4-24B8FC6B26AD}" presName="dummyMaxCanvas" presStyleCnt="0">
        <dgm:presLayoutVars/>
      </dgm:prSet>
      <dgm:spPr/>
    </dgm:pt>
    <dgm:pt modelId="{E77EF935-DC9F-4ACD-BCB7-9EDEED2E98A4}" type="pres">
      <dgm:prSet presAssocID="{0EB51DE2-4CFF-4F88-B6B4-24B8FC6B26A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D4309-A7AB-4AE3-9C75-718786F43CA4}" type="pres">
      <dgm:prSet presAssocID="{0EB51DE2-4CFF-4F88-B6B4-24B8FC6B26A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3524F-E4B2-49C3-BA5C-DA8846ECA0B0}" type="pres">
      <dgm:prSet presAssocID="{0EB51DE2-4CFF-4F88-B6B4-24B8FC6B26A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F326C-B04C-474A-B095-406B970334F9}" type="pres">
      <dgm:prSet presAssocID="{0EB51DE2-4CFF-4F88-B6B4-24B8FC6B26AD}" presName="FourNodes_4" presStyleLbl="node1" presStyleIdx="3" presStyleCnt="4" custLinFactNeighborX="-890" custLinFactNeighborY="-6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0473E-2934-4766-B927-208D738DA255}" type="pres">
      <dgm:prSet presAssocID="{0EB51DE2-4CFF-4F88-B6B4-24B8FC6B26A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EE0FC-DD2A-4C93-BCB8-A49FA26D9ED2}" type="pres">
      <dgm:prSet presAssocID="{0EB51DE2-4CFF-4F88-B6B4-24B8FC6B26A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F9835-030B-4C90-A13B-5AF0ED13A28F}" type="pres">
      <dgm:prSet presAssocID="{0EB51DE2-4CFF-4F88-B6B4-24B8FC6B26A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B2396-CC6B-4C08-ACC8-D4E36CDA7B9B}" type="pres">
      <dgm:prSet presAssocID="{0EB51DE2-4CFF-4F88-B6B4-24B8FC6B26A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5FCB5-42EE-4849-B4A4-67998E1DCB78}" type="pres">
      <dgm:prSet presAssocID="{0EB51DE2-4CFF-4F88-B6B4-24B8FC6B26A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3D89C-8BF9-445F-8FC1-F8C0720AF0CE}" type="pres">
      <dgm:prSet presAssocID="{0EB51DE2-4CFF-4F88-B6B4-24B8FC6B26A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BF998-2EF8-41C5-B12C-0EA267F1EA15}" type="pres">
      <dgm:prSet presAssocID="{0EB51DE2-4CFF-4F88-B6B4-24B8FC6B26A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4D7E43-979C-4534-8EEE-28DC71A119F2}" srcId="{0EB51DE2-4CFF-4F88-B6B4-24B8FC6B26AD}" destId="{DE968BBE-FC92-4856-8DD6-7E897135E2BB}" srcOrd="3" destOrd="0" parTransId="{AEEC5701-E533-4DFB-BA5F-83C3F85DFFF2}" sibTransId="{E710B132-6F6B-4514-8AD3-3B65F58DCD17}"/>
    <dgm:cxn modelId="{12DC2447-A89D-4310-9958-287B21165BC3}" type="presOf" srcId="{DE968BBE-FC92-4856-8DD6-7E897135E2BB}" destId="{20DBF998-2EF8-41C5-B12C-0EA267F1EA15}" srcOrd="1" destOrd="0" presId="urn:microsoft.com/office/officeart/2005/8/layout/vProcess5"/>
    <dgm:cxn modelId="{7C6895EB-A004-4B7A-AF5C-722D39EB669C}" srcId="{0EB51DE2-4CFF-4F88-B6B4-24B8FC6B26AD}" destId="{3594AC2D-DD73-443F-92F6-A513C164B262}" srcOrd="0" destOrd="0" parTransId="{6BE6B961-A327-429D-BFD4-3CB8734D46E5}" sibTransId="{49B5C77D-9585-403D-A8D1-61A4E050FAC7}"/>
    <dgm:cxn modelId="{0052B33E-C0C0-4B9A-BED9-69201965A706}" type="presOf" srcId="{3594AC2D-DD73-443F-92F6-A513C164B262}" destId="{E77EF935-DC9F-4ACD-BCB7-9EDEED2E98A4}" srcOrd="0" destOrd="0" presId="urn:microsoft.com/office/officeart/2005/8/layout/vProcess5"/>
    <dgm:cxn modelId="{A9B83302-9908-45DE-A07B-65937DAB07CC}" type="presOf" srcId="{830219AB-35B1-4EC8-829B-CDD5F5F649A4}" destId="{A79D4309-A7AB-4AE3-9C75-718786F43CA4}" srcOrd="0" destOrd="0" presId="urn:microsoft.com/office/officeart/2005/8/layout/vProcess5"/>
    <dgm:cxn modelId="{6158DE18-3949-45A4-A2B0-97E68BD1E325}" srcId="{0EB51DE2-4CFF-4F88-B6B4-24B8FC6B26AD}" destId="{8D63E3C4-12F2-4587-A6B4-9131DC260469}" srcOrd="2" destOrd="0" parTransId="{511CC63E-36F3-4009-8C02-60722D8CFE90}" sibTransId="{0A837F92-EE81-48EF-A7C8-C481D527D09B}"/>
    <dgm:cxn modelId="{CC1A12A1-ED57-4CC1-935B-148B4F420D2E}" type="presOf" srcId="{2D08DD7A-0E59-4EB5-8CCA-E171E2F595E3}" destId="{EF7EE0FC-DD2A-4C93-BCB8-A49FA26D9ED2}" srcOrd="0" destOrd="0" presId="urn:microsoft.com/office/officeart/2005/8/layout/vProcess5"/>
    <dgm:cxn modelId="{E0E4E2EA-6639-4573-9574-FD3A075522C4}" type="presOf" srcId="{3594AC2D-DD73-443F-92F6-A513C164B262}" destId="{B8FB2396-CC6B-4C08-ACC8-D4E36CDA7B9B}" srcOrd="1" destOrd="0" presId="urn:microsoft.com/office/officeart/2005/8/layout/vProcess5"/>
    <dgm:cxn modelId="{CD9F06F9-FADA-44C8-BAFF-CA0DE17934A9}" type="presOf" srcId="{8D63E3C4-12F2-4587-A6B4-9131DC260469}" destId="{A183524F-E4B2-49C3-BA5C-DA8846ECA0B0}" srcOrd="0" destOrd="0" presId="urn:microsoft.com/office/officeart/2005/8/layout/vProcess5"/>
    <dgm:cxn modelId="{10906042-BBD0-43BB-A518-FF3A4E37D9BE}" type="presOf" srcId="{8D63E3C4-12F2-4587-A6B4-9131DC260469}" destId="{94F3D89C-8BF9-445F-8FC1-F8C0720AF0CE}" srcOrd="1" destOrd="0" presId="urn:microsoft.com/office/officeart/2005/8/layout/vProcess5"/>
    <dgm:cxn modelId="{DED630AF-2E43-4DDB-8CFF-48479FFE558F}" type="presOf" srcId="{49B5C77D-9585-403D-A8D1-61A4E050FAC7}" destId="{3B60473E-2934-4766-B927-208D738DA255}" srcOrd="0" destOrd="0" presId="urn:microsoft.com/office/officeart/2005/8/layout/vProcess5"/>
    <dgm:cxn modelId="{3F9650C3-91EC-4F86-BE54-A93D1C0A512B}" type="presOf" srcId="{0A837F92-EE81-48EF-A7C8-C481D527D09B}" destId="{AFBF9835-030B-4C90-A13B-5AF0ED13A28F}" srcOrd="0" destOrd="0" presId="urn:microsoft.com/office/officeart/2005/8/layout/vProcess5"/>
    <dgm:cxn modelId="{EACD27F2-C7AF-4996-8C8A-04F0A77F2240}" srcId="{0EB51DE2-4CFF-4F88-B6B4-24B8FC6B26AD}" destId="{830219AB-35B1-4EC8-829B-CDD5F5F649A4}" srcOrd="1" destOrd="0" parTransId="{2EECEF35-247B-445B-830D-61C0AD05BD0C}" sibTransId="{2D08DD7A-0E59-4EB5-8CCA-E171E2F595E3}"/>
    <dgm:cxn modelId="{66DB991C-FA4B-42F2-B51E-EE09C6CA7BC6}" type="presOf" srcId="{DE968BBE-FC92-4856-8DD6-7E897135E2BB}" destId="{22EF326C-B04C-474A-B095-406B970334F9}" srcOrd="0" destOrd="0" presId="urn:microsoft.com/office/officeart/2005/8/layout/vProcess5"/>
    <dgm:cxn modelId="{14BCA6FC-19C9-499D-8EAB-7B0CB996D9B1}" type="presOf" srcId="{830219AB-35B1-4EC8-829B-CDD5F5F649A4}" destId="{D175FCB5-42EE-4849-B4A4-67998E1DCB78}" srcOrd="1" destOrd="0" presId="urn:microsoft.com/office/officeart/2005/8/layout/vProcess5"/>
    <dgm:cxn modelId="{DBD7A925-C236-497B-9E8F-849676CB5765}" type="presOf" srcId="{0EB51DE2-4CFF-4F88-B6B4-24B8FC6B26AD}" destId="{2600BCA1-ECE3-46C9-AA8F-D422F49FCECE}" srcOrd="0" destOrd="0" presId="urn:microsoft.com/office/officeart/2005/8/layout/vProcess5"/>
    <dgm:cxn modelId="{B31FFB7A-DE79-4C88-8BFB-16BA32514B72}" type="presParOf" srcId="{2600BCA1-ECE3-46C9-AA8F-D422F49FCECE}" destId="{B92F57F7-C342-4FEB-A725-78509B5F5B67}" srcOrd="0" destOrd="0" presId="urn:microsoft.com/office/officeart/2005/8/layout/vProcess5"/>
    <dgm:cxn modelId="{E6B70F7E-2C9E-468B-9587-4AC62F6FDAC3}" type="presParOf" srcId="{2600BCA1-ECE3-46C9-AA8F-D422F49FCECE}" destId="{E77EF935-DC9F-4ACD-BCB7-9EDEED2E98A4}" srcOrd="1" destOrd="0" presId="urn:microsoft.com/office/officeart/2005/8/layout/vProcess5"/>
    <dgm:cxn modelId="{8F2662B3-DFDF-423A-B063-D821AFD527D6}" type="presParOf" srcId="{2600BCA1-ECE3-46C9-AA8F-D422F49FCECE}" destId="{A79D4309-A7AB-4AE3-9C75-718786F43CA4}" srcOrd="2" destOrd="0" presId="urn:microsoft.com/office/officeart/2005/8/layout/vProcess5"/>
    <dgm:cxn modelId="{895F9FA5-9016-48BF-81AF-34A25E135020}" type="presParOf" srcId="{2600BCA1-ECE3-46C9-AA8F-D422F49FCECE}" destId="{A183524F-E4B2-49C3-BA5C-DA8846ECA0B0}" srcOrd="3" destOrd="0" presId="urn:microsoft.com/office/officeart/2005/8/layout/vProcess5"/>
    <dgm:cxn modelId="{9C2FEC8B-7B64-4153-A357-A1F0EEA9310F}" type="presParOf" srcId="{2600BCA1-ECE3-46C9-AA8F-D422F49FCECE}" destId="{22EF326C-B04C-474A-B095-406B970334F9}" srcOrd="4" destOrd="0" presId="urn:microsoft.com/office/officeart/2005/8/layout/vProcess5"/>
    <dgm:cxn modelId="{65C8F690-AFF1-4690-A0E3-3267F79A2826}" type="presParOf" srcId="{2600BCA1-ECE3-46C9-AA8F-D422F49FCECE}" destId="{3B60473E-2934-4766-B927-208D738DA255}" srcOrd="5" destOrd="0" presId="urn:microsoft.com/office/officeart/2005/8/layout/vProcess5"/>
    <dgm:cxn modelId="{351576C2-4695-4CFE-B744-54EAE92C6578}" type="presParOf" srcId="{2600BCA1-ECE3-46C9-AA8F-D422F49FCECE}" destId="{EF7EE0FC-DD2A-4C93-BCB8-A49FA26D9ED2}" srcOrd="6" destOrd="0" presId="urn:microsoft.com/office/officeart/2005/8/layout/vProcess5"/>
    <dgm:cxn modelId="{773713E8-7C29-41E7-9AC0-78034D66738B}" type="presParOf" srcId="{2600BCA1-ECE3-46C9-AA8F-D422F49FCECE}" destId="{AFBF9835-030B-4C90-A13B-5AF0ED13A28F}" srcOrd="7" destOrd="0" presId="urn:microsoft.com/office/officeart/2005/8/layout/vProcess5"/>
    <dgm:cxn modelId="{18721592-E752-42D2-AD54-A7EB5C2CE9E0}" type="presParOf" srcId="{2600BCA1-ECE3-46C9-AA8F-D422F49FCECE}" destId="{B8FB2396-CC6B-4C08-ACC8-D4E36CDA7B9B}" srcOrd="8" destOrd="0" presId="urn:microsoft.com/office/officeart/2005/8/layout/vProcess5"/>
    <dgm:cxn modelId="{63716C99-28E6-42A2-841A-126A5717858B}" type="presParOf" srcId="{2600BCA1-ECE3-46C9-AA8F-D422F49FCECE}" destId="{D175FCB5-42EE-4849-B4A4-67998E1DCB78}" srcOrd="9" destOrd="0" presId="urn:microsoft.com/office/officeart/2005/8/layout/vProcess5"/>
    <dgm:cxn modelId="{E1DD107B-2FC8-4533-9E23-BC58E6B36D0F}" type="presParOf" srcId="{2600BCA1-ECE3-46C9-AA8F-D422F49FCECE}" destId="{94F3D89C-8BF9-445F-8FC1-F8C0720AF0CE}" srcOrd="10" destOrd="0" presId="urn:microsoft.com/office/officeart/2005/8/layout/vProcess5"/>
    <dgm:cxn modelId="{D6B68C91-83A3-490A-B95C-7F5A0B43CC91}" type="presParOf" srcId="{2600BCA1-ECE3-46C9-AA8F-D422F49FCECE}" destId="{20DBF998-2EF8-41C5-B12C-0EA267F1EA1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0C1CB0-079F-469E-ADDC-E6677D9D1A95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C16919-A480-4A49-9745-D040B9255F21}">
      <dgm:prSet phldrT="[Текст]" custT="1"/>
      <dgm:spPr/>
      <dgm:t>
        <a:bodyPr/>
        <a:lstStyle/>
        <a:p>
          <a:r>
            <a:rPr lang="ru-RU" sz="1100" b="1" dirty="0">
              <a:latin typeface="Open Sans" pitchFamily="34" charset="0"/>
              <a:ea typeface="Open Sans" pitchFamily="34" charset="0"/>
              <a:cs typeface="Open Sans" pitchFamily="34" charset="0"/>
            </a:rPr>
            <a:t>Инструктор по ФК</a:t>
          </a:r>
        </a:p>
      </dgm:t>
    </dgm:pt>
    <dgm:pt modelId="{1E36E509-F0FC-4EFF-A615-28B6A0864DEC}" type="parTrans" cxnId="{A3BF63C7-69D5-4AC2-A7A0-D9FD4C291145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8CD09A61-C671-4952-BF80-A6E9BFAEACF7}" type="sibTrans" cxnId="{A3BF63C7-69D5-4AC2-A7A0-D9FD4C291145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6A552E6B-194D-4F14-9C40-FE1537B36BD0}">
      <dgm:prSet phldrT="[Текст]" custT="1"/>
      <dgm:spPr/>
      <dgm:t>
        <a:bodyPr/>
        <a:lstStyle/>
        <a:p>
          <a:r>
            <a:rPr lang="ru-RU" sz="1100" b="1" spc="-90" baseline="0" dirty="0">
              <a:latin typeface="Open Sans" pitchFamily="34" charset="0"/>
              <a:ea typeface="Open Sans" pitchFamily="34" charset="0"/>
              <a:cs typeface="Open Sans" pitchFamily="34" charset="0"/>
            </a:rPr>
            <a:t>Воспитатель</a:t>
          </a:r>
        </a:p>
      </dgm:t>
    </dgm:pt>
    <dgm:pt modelId="{17F07C66-05BE-4A93-9C72-8BB564AC54FA}" type="parTrans" cxnId="{7F9938DE-2321-47A5-8C99-86AABDA0114C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924A3513-ED3C-4C55-999B-FA718F5FB4A1}" type="sibTrans" cxnId="{7F9938DE-2321-47A5-8C99-86AABDA0114C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96E9C001-3CC0-4FD5-9B54-88B1097A9F82}">
      <dgm:prSet phldrT="[Текст]" custT="1"/>
      <dgm:spPr/>
      <dgm:t>
        <a:bodyPr/>
        <a:lstStyle/>
        <a:p>
          <a:r>
            <a:rPr lang="ru-RU" sz="1100" b="1" spc="-90" baseline="0" dirty="0">
              <a:latin typeface="Open Sans" pitchFamily="34" charset="0"/>
              <a:ea typeface="Open Sans" pitchFamily="34" charset="0"/>
              <a:cs typeface="Open Sans" pitchFamily="34" charset="0"/>
            </a:rPr>
            <a:t>Музыкальный работник</a:t>
          </a:r>
        </a:p>
      </dgm:t>
    </dgm:pt>
    <dgm:pt modelId="{F0AF319B-EA9E-4672-AE48-F233EB459805}" type="parTrans" cxnId="{FCBCCEA2-2AEF-49C3-B0AB-AE5582E4B3B8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F2AB7FC1-ACE2-42D9-B7E3-10EA3D893843}" type="sibTrans" cxnId="{FCBCCEA2-2AEF-49C3-B0AB-AE5582E4B3B8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389D51A6-73F3-490D-9406-2D983FD4DC8D}">
      <dgm:prSet phldrT="[Текст]" custT="1"/>
      <dgm:spPr/>
      <dgm:t>
        <a:bodyPr/>
        <a:lstStyle/>
        <a:p>
          <a:r>
            <a:rPr lang="ru-RU" sz="1100" b="1" dirty="0">
              <a:latin typeface="Open Sans" pitchFamily="34" charset="0"/>
              <a:ea typeface="Open Sans" pitchFamily="34" charset="0"/>
              <a:cs typeface="Open Sans" pitchFamily="34" charset="0"/>
            </a:rPr>
            <a:t>Психолог</a:t>
          </a:r>
        </a:p>
      </dgm:t>
    </dgm:pt>
    <dgm:pt modelId="{FF20342C-E0D6-4CD5-A7CA-59BFD5762D40}" type="parTrans" cxnId="{A799E50B-9A4F-4288-91EC-B34C203123EF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44629289-AC70-4C17-979C-51897A9A432D}" type="sibTrans" cxnId="{A799E50B-9A4F-4288-91EC-B34C203123EF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C3DA97A8-0427-45B0-906C-8D041782C46F}">
      <dgm:prSet phldrT="[Текст]" custT="1"/>
      <dgm:spPr/>
      <dgm:t>
        <a:bodyPr/>
        <a:lstStyle/>
        <a:p>
          <a:r>
            <a:rPr lang="ru-RU" sz="1100" b="1" dirty="0">
              <a:latin typeface="Open Sans" pitchFamily="34" charset="0"/>
              <a:ea typeface="Open Sans" pitchFamily="34" charset="0"/>
              <a:cs typeface="Open Sans" pitchFamily="34" charset="0"/>
            </a:rPr>
            <a:t>Логопед</a:t>
          </a:r>
        </a:p>
      </dgm:t>
    </dgm:pt>
    <dgm:pt modelId="{388B1DBB-C3ED-419C-95B3-2C733BD95A6B}" type="parTrans" cxnId="{8DCC5A53-FD1D-4D14-8E58-F2B322C09F6F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06641B5A-BAAC-4415-B152-E81D311D2DA6}" type="sibTrans" cxnId="{8DCC5A53-FD1D-4D14-8E58-F2B322C09F6F}">
      <dgm:prSet/>
      <dgm:spPr/>
      <dgm:t>
        <a:bodyPr/>
        <a:lstStyle/>
        <a:p>
          <a:endParaRPr lang="ru-RU" sz="110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CDD66E0A-5C7F-4897-BF7E-F1ED8AA64BE2}" type="pres">
      <dgm:prSet presAssocID="{9C0C1CB0-079F-469E-ADDC-E6677D9D1A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7070FE-71BC-4060-BAAD-1F1F9A8B74DC}" type="pres">
      <dgm:prSet presAssocID="{33C16919-A480-4A49-9745-D040B9255F21}" presName="centerShape" presStyleLbl="node0" presStyleIdx="0" presStyleCnt="1"/>
      <dgm:spPr/>
      <dgm:t>
        <a:bodyPr/>
        <a:lstStyle/>
        <a:p>
          <a:endParaRPr lang="ru-RU"/>
        </a:p>
      </dgm:t>
    </dgm:pt>
    <dgm:pt modelId="{A11FF844-9DC0-4FB7-9C6E-1D65CFEDEA8A}" type="pres">
      <dgm:prSet presAssocID="{6A552E6B-194D-4F14-9C40-FE1537B36BD0}" presName="node" presStyleLbl="node1" presStyleIdx="0" presStyleCnt="4" custScaleX="140120" custScaleY="128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62B70-3B00-4554-8054-2E0E9D3E09E5}" type="pres">
      <dgm:prSet presAssocID="{6A552E6B-194D-4F14-9C40-FE1537B36BD0}" presName="dummy" presStyleCnt="0"/>
      <dgm:spPr/>
    </dgm:pt>
    <dgm:pt modelId="{35702728-06FA-4F9B-BC5C-9B66AD008AF2}" type="pres">
      <dgm:prSet presAssocID="{924A3513-ED3C-4C55-999B-FA718F5FB4A1}" presName="sibTrans" presStyleLbl="sibTrans2D1" presStyleIdx="0" presStyleCnt="4"/>
      <dgm:spPr/>
      <dgm:t>
        <a:bodyPr/>
        <a:lstStyle/>
        <a:p>
          <a:endParaRPr lang="ru-RU"/>
        </a:p>
      </dgm:t>
    </dgm:pt>
    <dgm:pt modelId="{58605F45-5978-44E0-AFE6-B669D53164EE}" type="pres">
      <dgm:prSet presAssocID="{96E9C001-3CC0-4FD5-9B54-88B1097A9F82}" presName="node" presStyleLbl="node1" presStyleIdx="1" presStyleCnt="4" custScaleX="140120" custScaleY="128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E3F02-D4C5-46E3-A856-F0687F00B972}" type="pres">
      <dgm:prSet presAssocID="{96E9C001-3CC0-4FD5-9B54-88B1097A9F82}" presName="dummy" presStyleCnt="0"/>
      <dgm:spPr/>
    </dgm:pt>
    <dgm:pt modelId="{71915C7E-D09D-4E54-AFC4-2EAE87658A05}" type="pres">
      <dgm:prSet presAssocID="{F2AB7FC1-ACE2-42D9-B7E3-10EA3D89384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6F5D6EF-A557-4148-BDEC-295192B75D53}" type="pres">
      <dgm:prSet presAssocID="{389D51A6-73F3-490D-9406-2D983FD4DC8D}" presName="node" presStyleLbl="node1" presStyleIdx="2" presStyleCnt="4" custScaleX="142955" custScaleY="128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DBA2E-22FE-413E-B403-77D6BACBD5CC}" type="pres">
      <dgm:prSet presAssocID="{389D51A6-73F3-490D-9406-2D983FD4DC8D}" presName="dummy" presStyleCnt="0"/>
      <dgm:spPr/>
    </dgm:pt>
    <dgm:pt modelId="{3CB7FEEA-A35C-492D-8484-E81ABC06B836}" type="pres">
      <dgm:prSet presAssocID="{44629289-AC70-4C17-979C-51897A9A432D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EAA5A2F-BED8-4A93-A96A-D48FA79571DB}" type="pres">
      <dgm:prSet presAssocID="{C3DA97A8-0427-45B0-906C-8D041782C46F}" presName="node" presStyleLbl="node1" presStyleIdx="3" presStyleCnt="4" custScaleX="140120" custScaleY="128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BCBF1-74D0-4DB2-8A3E-C0AB7C07DA75}" type="pres">
      <dgm:prSet presAssocID="{C3DA97A8-0427-45B0-906C-8D041782C46F}" presName="dummy" presStyleCnt="0"/>
      <dgm:spPr/>
    </dgm:pt>
    <dgm:pt modelId="{D906F9CD-3A09-44F6-A8C4-2C581A75803E}" type="pres">
      <dgm:prSet presAssocID="{06641B5A-BAAC-4415-B152-E81D311D2DA6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FCBCCEA2-2AEF-49C3-B0AB-AE5582E4B3B8}" srcId="{33C16919-A480-4A49-9745-D040B9255F21}" destId="{96E9C001-3CC0-4FD5-9B54-88B1097A9F82}" srcOrd="1" destOrd="0" parTransId="{F0AF319B-EA9E-4672-AE48-F233EB459805}" sibTransId="{F2AB7FC1-ACE2-42D9-B7E3-10EA3D893843}"/>
    <dgm:cxn modelId="{D060D73A-6B56-4E0D-84EE-6ED21C4EBD2D}" type="presOf" srcId="{C3DA97A8-0427-45B0-906C-8D041782C46F}" destId="{0EAA5A2F-BED8-4A93-A96A-D48FA79571DB}" srcOrd="0" destOrd="0" presId="urn:microsoft.com/office/officeart/2005/8/layout/radial6"/>
    <dgm:cxn modelId="{CB9C3143-EBA3-4AAF-91AB-81042E7C931F}" type="presOf" srcId="{9C0C1CB0-079F-469E-ADDC-E6677D9D1A95}" destId="{CDD66E0A-5C7F-4897-BF7E-F1ED8AA64BE2}" srcOrd="0" destOrd="0" presId="urn:microsoft.com/office/officeart/2005/8/layout/radial6"/>
    <dgm:cxn modelId="{E0BE0AFC-F492-472D-8CC4-99229A83C0A3}" type="presOf" srcId="{06641B5A-BAAC-4415-B152-E81D311D2DA6}" destId="{D906F9CD-3A09-44F6-A8C4-2C581A75803E}" srcOrd="0" destOrd="0" presId="urn:microsoft.com/office/officeart/2005/8/layout/radial6"/>
    <dgm:cxn modelId="{A799E50B-9A4F-4288-91EC-B34C203123EF}" srcId="{33C16919-A480-4A49-9745-D040B9255F21}" destId="{389D51A6-73F3-490D-9406-2D983FD4DC8D}" srcOrd="2" destOrd="0" parTransId="{FF20342C-E0D6-4CD5-A7CA-59BFD5762D40}" sibTransId="{44629289-AC70-4C17-979C-51897A9A432D}"/>
    <dgm:cxn modelId="{A3BF63C7-69D5-4AC2-A7A0-D9FD4C291145}" srcId="{9C0C1CB0-079F-469E-ADDC-E6677D9D1A95}" destId="{33C16919-A480-4A49-9745-D040B9255F21}" srcOrd="0" destOrd="0" parTransId="{1E36E509-F0FC-4EFF-A615-28B6A0864DEC}" sibTransId="{8CD09A61-C671-4952-BF80-A6E9BFAEACF7}"/>
    <dgm:cxn modelId="{02A3DC3E-69FA-46A8-965F-123595C22EDD}" type="presOf" srcId="{F2AB7FC1-ACE2-42D9-B7E3-10EA3D893843}" destId="{71915C7E-D09D-4E54-AFC4-2EAE87658A05}" srcOrd="0" destOrd="0" presId="urn:microsoft.com/office/officeart/2005/8/layout/radial6"/>
    <dgm:cxn modelId="{8DCC5A53-FD1D-4D14-8E58-F2B322C09F6F}" srcId="{33C16919-A480-4A49-9745-D040B9255F21}" destId="{C3DA97A8-0427-45B0-906C-8D041782C46F}" srcOrd="3" destOrd="0" parTransId="{388B1DBB-C3ED-419C-95B3-2C733BD95A6B}" sibTransId="{06641B5A-BAAC-4415-B152-E81D311D2DA6}"/>
    <dgm:cxn modelId="{338AF1B0-49FE-4123-AAF5-1B576A762091}" type="presOf" srcId="{33C16919-A480-4A49-9745-D040B9255F21}" destId="{1B7070FE-71BC-4060-BAAD-1F1F9A8B74DC}" srcOrd="0" destOrd="0" presId="urn:microsoft.com/office/officeart/2005/8/layout/radial6"/>
    <dgm:cxn modelId="{7C676631-1680-4A34-801B-B71F5AD210E6}" type="presOf" srcId="{96E9C001-3CC0-4FD5-9B54-88B1097A9F82}" destId="{58605F45-5978-44E0-AFE6-B669D53164EE}" srcOrd="0" destOrd="0" presId="urn:microsoft.com/office/officeart/2005/8/layout/radial6"/>
    <dgm:cxn modelId="{0AF5FD41-4039-4CAE-99E0-C80C105CFBC9}" type="presOf" srcId="{924A3513-ED3C-4C55-999B-FA718F5FB4A1}" destId="{35702728-06FA-4F9B-BC5C-9B66AD008AF2}" srcOrd="0" destOrd="0" presId="urn:microsoft.com/office/officeart/2005/8/layout/radial6"/>
    <dgm:cxn modelId="{7F9938DE-2321-47A5-8C99-86AABDA0114C}" srcId="{33C16919-A480-4A49-9745-D040B9255F21}" destId="{6A552E6B-194D-4F14-9C40-FE1537B36BD0}" srcOrd="0" destOrd="0" parTransId="{17F07C66-05BE-4A93-9C72-8BB564AC54FA}" sibTransId="{924A3513-ED3C-4C55-999B-FA718F5FB4A1}"/>
    <dgm:cxn modelId="{F2A11F33-2F9E-484A-A004-A000D4314F4C}" type="presOf" srcId="{44629289-AC70-4C17-979C-51897A9A432D}" destId="{3CB7FEEA-A35C-492D-8484-E81ABC06B836}" srcOrd="0" destOrd="0" presId="urn:microsoft.com/office/officeart/2005/8/layout/radial6"/>
    <dgm:cxn modelId="{C003C380-9E63-4721-A39C-2E5EDFBD198C}" type="presOf" srcId="{389D51A6-73F3-490D-9406-2D983FD4DC8D}" destId="{76F5D6EF-A557-4148-BDEC-295192B75D53}" srcOrd="0" destOrd="0" presId="urn:microsoft.com/office/officeart/2005/8/layout/radial6"/>
    <dgm:cxn modelId="{6A647C64-01DB-4096-AF98-187A67901F13}" type="presOf" srcId="{6A552E6B-194D-4F14-9C40-FE1537B36BD0}" destId="{A11FF844-9DC0-4FB7-9C6E-1D65CFEDEA8A}" srcOrd="0" destOrd="0" presId="urn:microsoft.com/office/officeart/2005/8/layout/radial6"/>
    <dgm:cxn modelId="{7AF6833B-EB21-4BA4-AC2B-1DFCD8D744E1}" type="presParOf" srcId="{CDD66E0A-5C7F-4897-BF7E-F1ED8AA64BE2}" destId="{1B7070FE-71BC-4060-BAAD-1F1F9A8B74DC}" srcOrd="0" destOrd="0" presId="urn:microsoft.com/office/officeart/2005/8/layout/radial6"/>
    <dgm:cxn modelId="{F1CD4BB9-1D58-4F3A-85E8-111BAE39BFC4}" type="presParOf" srcId="{CDD66E0A-5C7F-4897-BF7E-F1ED8AA64BE2}" destId="{A11FF844-9DC0-4FB7-9C6E-1D65CFEDEA8A}" srcOrd="1" destOrd="0" presId="urn:microsoft.com/office/officeart/2005/8/layout/radial6"/>
    <dgm:cxn modelId="{23455F0D-84AE-4DF4-92A3-E2B80BFFD79E}" type="presParOf" srcId="{CDD66E0A-5C7F-4897-BF7E-F1ED8AA64BE2}" destId="{90762B70-3B00-4554-8054-2E0E9D3E09E5}" srcOrd="2" destOrd="0" presId="urn:microsoft.com/office/officeart/2005/8/layout/radial6"/>
    <dgm:cxn modelId="{8D191C4A-3740-4FB8-A225-358DBB001E9A}" type="presParOf" srcId="{CDD66E0A-5C7F-4897-BF7E-F1ED8AA64BE2}" destId="{35702728-06FA-4F9B-BC5C-9B66AD008AF2}" srcOrd="3" destOrd="0" presId="urn:microsoft.com/office/officeart/2005/8/layout/radial6"/>
    <dgm:cxn modelId="{37A064A2-0FF4-4532-B1CA-BB9240A906EB}" type="presParOf" srcId="{CDD66E0A-5C7F-4897-BF7E-F1ED8AA64BE2}" destId="{58605F45-5978-44E0-AFE6-B669D53164EE}" srcOrd="4" destOrd="0" presId="urn:microsoft.com/office/officeart/2005/8/layout/radial6"/>
    <dgm:cxn modelId="{4752E9C5-054F-42D3-9A4C-F9BEAF5CCCC9}" type="presParOf" srcId="{CDD66E0A-5C7F-4897-BF7E-F1ED8AA64BE2}" destId="{083E3F02-D4C5-46E3-A856-F0687F00B972}" srcOrd="5" destOrd="0" presId="urn:microsoft.com/office/officeart/2005/8/layout/radial6"/>
    <dgm:cxn modelId="{D4319720-7F12-447E-87C7-FA997EBCC537}" type="presParOf" srcId="{CDD66E0A-5C7F-4897-BF7E-F1ED8AA64BE2}" destId="{71915C7E-D09D-4E54-AFC4-2EAE87658A05}" srcOrd="6" destOrd="0" presId="urn:microsoft.com/office/officeart/2005/8/layout/radial6"/>
    <dgm:cxn modelId="{7EE79F48-5522-4573-8655-6DE26DDDFBC7}" type="presParOf" srcId="{CDD66E0A-5C7F-4897-BF7E-F1ED8AA64BE2}" destId="{76F5D6EF-A557-4148-BDEC-295192B75D53}" srcOrd="7" destOrd="0" presId="urn:microsoft.com/office/officeart/2005/8/layout/radial6"/>
    <dgm:cxn modelId="{92563755-42AB-4808-81FD-81773D6E082D}" type="presParOf" srcId="{CDD66E0A-5C7F-4897-BF7E-F1ED8AA64BE2}" destId="{6F6DBA2E-22FE-413E-B403-77D6BACBD5CC}" srcOrd="8" destOrd="0" presId="urn:microsoft.com/office/officeart/2005/8/layout/radial6"/>
    <dgm:cxn modelId="{BB700FAF-682F-477C-B5C3-7172C0323CC4}" type="presParOf" srcId="{CDD66E0A-5C7F-4897-BF7E-F1ED8AA64BE2}" destId="{3CB7FEEA-A35C-492D-8484-E81ABC06B836}" srcOrd="9" destOrd="0" presId="urn:microsoft.com/office/officeart/2005/8/layout/radial6"/>
    <dgm:cxn modelId="{42806AE3-BD9B-4F8F-8C67-13E7E89A2066}" type="presParOf" srcId="{CDD66E0A-5C7F-4897-BF7E-F1ED8AA64BE2}" destId="{0EAA5A2F-BED8-4A93-A96A-D48FA79571DB}" srcOrd="10" destOrd="0" presId="urn:microsoft.com/office/officeart/2005/8/layout/radial6"/>
    <dgm:cxn modelId="{9921DB6E-A869-4ED8-A7B0-2924308B0AB3}" type="presParOf" srcId="{CDD66E0A-5C7F-4897-BF7E-F1ED8AA64BE2}" destId="{007BCBF1-74D0-4DB2-8A3E-C0AB7C07DA75}" srcOrd="11" destOrd="0" presId="urn:microsoft.com/office/officeart/2005/8/layout/radial6"/>
    <dgm:cxn modelId="{F197ED24-EA26-4A24-A5FA-EE5920754CEE}" type="presParOf" srcId="{CDD66E0A-5C7F-4897-BF7E-F1ED8AA64BE2}" destId="{D906F9CD-3A09-44F6-A8C4-2C581A75803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52285-45CF-4BC8-B973-6A685ABD8D22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F9EA-532A-448B-9B66-BFF3544BDC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388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2F9EA-532A-448B-9B66-BFF3544BDCF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374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>
              <a:latin typeface="Arial" pitchFamily="34" charset="0"/>
            </a:endParaRPr>
          </a:p>
        </p:txBody>
      </p:sp>
      <p:sp>
        <p:nvSpPr>
          <p:cNvPr id="156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DEC541-DDE3-4616-BD0B-AC2A1808D486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19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d/nxUOnwSCmD502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hyperlink" Target="http://s58.radikal.ru/i159/0906/99/a38a0fa03169.jpg" TargetMode="External"/><Relationship Id="rId12" Type="http://schemas.openxmlformats.org/officeDocument/2006/relationships/image" Target="../media/image46.jpeg"/><Relationship Id="rId2" Type="http://schemas.openxmlformats.org/officeDocument/2006/relationships/hyperlink" Target="http://www.stihi.ru/pics/2008/03/09/175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5.jpeg"/><Relationship Id="rId5" Type="http://schemas.openxmlformats.org/officeDocument/2006/relationships/hyperlink" Target="http://www.photoforum.ru/f/photo/000/511/511420_55.jpg" TargetMode="External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openxmlformats.org/officeDocument/2006/relationships/hyperlink" Target="http://live4fun.ru/pictures/img_6061667_1855_12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6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vk.com/club16389708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myFPUMg9K5YQLvrv7CL27A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microsoft.com/office/2007/relationships/hdphoto" Target="../media/hdphoto2.wdp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balass.s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akaz@balass.su" TargetMode="External"/><Relationship Id="rId5" Type="http://schemas.openxmlformats.org/officeDocument/2006/relationships/hyperlink" Target="mailto:umc@school2100.com" TargetMode="External"/><Relationship Id="rId4" Type="http://schemas.openxmlformats.org/officeDocument/2006/relationships/hyperlink" Target="http://school2100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Ссылка на музыкальное сопровождение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https://yadi.sk/d/nxUOnwSCmD502g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8872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a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131532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220072" y="1412776"/>
            <a:ext cx="3744416" cy="273630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Общепринятые сегодня нормы: 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50–60%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времени бодрствования,</a:t>
            </a: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5–6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часов в сутки.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074" name="Picture 2" descr="C:\[DATA]\ДОШКОЛЬНОЕ ОБРАЗОВАНИЕ\Вебинар Школа 2100\20019\image_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24944"/>
            <a:ext cx="4941556" cy="3706167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43636" y="1714488"/>
            <a:ext cx="2880320" cy="34290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Интеллектуальный и социальный рост ребёнка, не говоря уже о его физическом развитии, в решающей степени зависит от его двигательной активности именно в первые 6 лет жизни. </a:t>
            </a: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(Американский педагог, нейрофизиолог </a:t>
            </a: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Глэн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altLang="ru-RU" sz="1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Доман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SNV306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0987737">
            <a:off x="148159" y="4358303"/>
            <a:ext cx="2531492" cy="18986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6" descr="art_1_foto966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3094">
            <a:off x="3081562" y="4342562"/>
            <a:ext cx="2770936" cy="218758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7" descr="Untitled-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144">
            <a:off x="250790" y="1394658"/>
            <a:ext cx="1804475" cy="2346224"/>
          </a:xfrm>
          <a:prstGeom prst="rect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10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5985">
            <a:off x="2599136" y="1572329"/>
            <a:ext cx="2847131" cy="213534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1142984"/>
            <a:ext cx="8229600" cy="77809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Каковы механизмы воздействия движения на психофизическое  </a:t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ребёнка?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1544129948-bewegung-kinder-22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8642">
            <a:off x="585564" y="2533812"/>
            <a:ext cx="4648200" cy="34829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4" descr="act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786058"/>
            <a:ext cx="3103563" cy="31242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5720" y="857232"/>
            <a:ext cx="8748464" cy="11316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Энергетическое правило двигательной активности гласит:</a:t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восстановление затраченной энергии у растущего организма характеризуется не только возвращением к исходному уровню, но и его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превышением!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 descr="Рисуно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060848"/>
            <a:ext cx="6072605" cy="45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00034" y="857232"/>
            <a:ext cx="8351788" cy="14287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значит, в результате движений происходит:</a:t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не трата, а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приобретение массы тела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что обеспечивает рост;</a:t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возрастают функциональные и энергетические возможности организма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позволяющие выполнять всё большие по объёму и интенсивности нагрузки.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3" descr="%D0%B4%D0%B5%D1%82%D0%B8%2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53" y="2420888"/>
            <a:ext cx="7010400" cy="40386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412776"/>
            <a:ext cx="8534182" cy="12961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эффективного функционирования организма необходим постоянный приток импульсов, возникающих в рецепторах мышц 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 время движения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снижении потока импульсов от работающих мышц нарушается </a:t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нормальная работа всех внутренних органов, в первую очередь сердца. 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3" descr="2I5ZjVhN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6545"/>
            <a:ext cx="4724400" cy="3152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4" descr="20110903-4ce63dfd4db150dd0ecf128b17caf6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800" y="3156544"/>
            <a:ext cx="3853392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929190" y="1071546"/>
            <a:ext cx="3923928" cy="19442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Хорошо известно!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Чтобы стать сильным, необходимо много тренироваться, так как мышцы человека развиваются только в движении.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8518454545425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3Gimg_12500281_17419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3162300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tem_5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203849" cy="278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860032" y="1340768"/>
            <a:ext cx="3888432" cy="129614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Хорошо известно!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Мозг человека развивается только тогда, когда он работает.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0001-001-Adaptatsija-uchaschikhsja-5-kh-klass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0222"/>
            <a:ext cx="4268076" cy="402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93a5bd0d4c6dafec098376b4711c4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780068" cy="452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139952" y="1196752"/>
            <a:ext cx="4824536" cy="20882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 далеко не все знают!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Мозг человека функционирует, а значит, развивается не только при мыслительной деятельности — чтении, занятиях математикой, но и при выполнении любого физического движения.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66527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960440" cy="38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012011103835_taekvo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21522"/>
            <a:ext cx="4464496" cy="30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0" y="1052736"/>
            <a:ext cx="4392488" cy="13681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Высокоразвитый интеллект берёт своё начало именно в человеческой подвижности и деятельности рук.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4" descr="image_31414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7245">
            <a:off x="447902" y="1970609"/>
            <a:ext cx="3290888" cy="327025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Picture 3" descr="ejercitarmemor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440560" cy="37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28184" y="186613"/>
            <a:ext cx="2808312" cy="10101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образование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926" y="2164538"/>
            <a:ext cx="8649479" cy="22005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 КАК ИНТЕГРИРОВАННЫЙ МЕТОД ОБУЧЕНИЯ И ВОСПИТАНИЯ 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ДЕТЕЙ ДОШКОЛЬНОГО ВОЗРАСТА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27" y="4643446"/>
            <a:ext cx="8649477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Фомина Наталия Александровна,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28" y="5000636"/>
            <a:ext cx="8643254" cy="1440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 anchorCtr="0">
            <a:noAutofit/>
          </a:bodyPr>
          <a:lstStyle/>
          <a:p>
            <a:pPr algn="r"/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доктор педагогических наук</a:t>
            </a:r>
            <a:r>
              <a:rPr lang="ru-RU" i="1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i="1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профессор 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6542085"/>
            <a:ext cx="915305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Издательство «БАЛАСС», 2019</a:t>
            </a:r>
          </a:p>
        </p:txBody>
      </p:sp>
      <p:pic>
        <p:nvPicPr>
          <p:cNvPr id="1026" name="Picture 2" descr="G:\вебинары конференции\Шаблоны для презентаций ДО и школы\шаблон 2018\LOGO_DETSKIY_SAD_ORAN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4287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26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932040" y="1556792"/>
            <a:ext cx="4211960" cy="16561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Неоспоримый факт</a:t>
            </a: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 более активные дети отличаются высокой степенью любознательности, что стимулирует их познавательную активность.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106233772_4059776_102321955_image6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5844">
            <a:off x="4242985" y="3369702"/>
            <a:ext cx="4495800" cy="304482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4" descr="94989473_3453311_0a2c8a94b7bd98660628a70d58c9c3c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44604">
            <a:off x="104995" y="1512276"/>
            <a:ext cx="4733067" cy="300504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5219924"/>
            <a:ext cx="5364088" cy="1449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передвигающийся ребёнок</a:t>
            </a:r>
            <a:r>
              <a:rPr kumimoji="0" lang="ru-RU" altLang="ru-RU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получает возможность приобрести в единицу времени больший объём информации, что способствует ускоренному формированию его психики. </a:t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5" descr="&amp;Pcy;&amp;ocy;&amp;dcy;&amp;vcy;&amp;icy;&amp;zhcy;&amp;ncy;&amp;ycy;&amp;iecy; &amp;chcy;&amp;ucy;&amp;vcy;a&amp;shcy;&amp;scy;&amp;kcy;&amp;icy;&amp;iecy; &amp;icy;&amp;gcy;&amp;rcy;&amp;ycy; &amp;dcy;&amp;lcy;&amp;yacy; &amp;dcy;&amp;ocy;&amp;shcy;&amp;kcy;&amp;ocy;&amp;lcy;&amp;softcy;&amp;ncy;&amp;icy;&amp;kcy;&amp;ocy;&amp;vcy; - &amp;scy;&amp;ocy;&amp;vcy;&amp;rcy;&amp;iecy;&amp;mcy;&amp;iecy;&amp;ncy;&amp;ncy;&amp;ycy;&amp;jcy; &amp;icy;&amp;gcy;&amp;rcy;&amp;ocy;&amp;vcy;&amp;ocy;&amp;jcy; &amp;fcy;&amp;ocy;&amp;rcy;&amp;ucy;&amp;m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572000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1340768"/>
            <a:ext cx="4069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исследованиях Л.С. </a:t>
            </a:r>
            <a:r>
              <a:rPr lang="ru-RU" alt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Выготского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(1956), А.В. Запорожца (1967), </a:t>
            </a:r>
          </a:p>
          <a:p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Ж. Пиаже (1956), Дж. </a:t>
            </a:r>
            <a:r>
              <a:rPr lang="ru-RU" alt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Брунера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(1981) показано наличие прямой корреляционной связи между характером двигательной активности и проявлениями восприятия, памяти, мышления и эмоций у детей разного возраста. </a:t>
            </a: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427984" y="1628800"/>
            <a:ext cx="4464496" cy="34563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Движения детей, в частности упражнения для пальцев рук, являются  мощным стимулирующим фактором для своевременного возникновения речи и её совершенствования в дошкольном возрасте.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Двигательная активность увеличивает словарное разнообразие детской речи, способствует более осмысленному пониманию слов, формированию понятий, что улучшает психическое развитие ребёнка.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7" descr="kak-lechit-ploskostopie-u-det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208338" cy="43005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2844" y="5373216"/>
            <a:ext cx="900115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Чтобы достичь высоких педагогических результатов в воспитании детей, необходимо развивать у них двигательные и мануальные навыки, вестибулярный аппарат, выполнять гимнастические и акробатические упражнения, обучать плаванию, проводить закаливание. (Педагог,</a:t>
            </a:r>
            <a:r>
              <a:rPr kumimoji="0" lang="ru-RU" altLang="ru-RU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нейрофизиолог </a:t>
            </a:r>
            <a:r>
              <a:rPr kumimoji="0" lang="ru-RU" altLang="ru-RU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Глен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altLang="ru-RU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Доман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fbd5aa5be7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18589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20"/>
            <a:ext cx="2744788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NV30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t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3227809" cy="43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3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7786710" y="4214818"/>
            <a:ext cx="0" cy="61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Picture 2" descr="Картинка 1 из 29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9544" y="792088"/>
            <a:ext cx="2060848" cy="206084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5305400" y="1595264"/>
            <a:ext cx="792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305400" y="1900064"/>
            <a:ext cx="792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305400" y="2204864"/>
            <a:ext cx="792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0000" y="3429000"/>
            <a:ext cx="4267200" cy="914400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Нейропептиты</a:t>
            </a:r>
            <a:endParaRPr lang="ru-RU" altLang="ru-R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6525344" y="2853008"/>
            <a:ext cx="0" cy="61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7058744" y="2853008"/>
            <a:ext cx="0" cy="61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7668344" y="2853008"/>
            <a:ext cx="0" cy="61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Picture 10" descr="i?id=75395987&amp;tov=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29198"/>
            <a:ext cx="1828800" cy="151606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Picture 11" descr="Картинка 34 из 8209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1073150" cy="16002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13" descr="Картинка 51 из 82094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14888"/>
            <a:ext cx="2057400" cy="204311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334000" y="4343400"/>
            <a:ext cx="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5867400" y="4343400"/>
            <a:ext cx="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6477000" y="4343400"/>
            <a:ext cx="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9" name="Picture 17" descr="Картинка 14 из 30177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05400"/>
            <a:ext cx="2362200" cy="157321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2133600" y="3962400"/>
            <a:ext cx="1676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1447800" y="3962400"/>
            <a:ext cx="23622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3962400" y="4343400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5" name="Picture 12" descr="morning-gym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3657600" cy="238125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6" name="Picture 18" descr="i?id=25944674&amp;tov=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05400"/>
            <a:ext cx="1543050" cy="151606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1600" y="1290464"/>
            <a:ext cx="7543800" cy="7703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(двигательная) активность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0" y="2163688"/>
            <a:ext cx="8610600" cy="11212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СПОСОБСТВУЕТ</a:t>
            </a:r>
          </a:p>
          <a:p>
            <a:pPr algn="ctr"/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созданию энергетической основы для роста </a:t>
            </a:r>
          </a:p>
          <a:p>
            <a:pPr algn="ctr"/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развития морфофункциональных систем организма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algn="ctr"/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1000" y="3403848"/>
            <a:ext cx="8610600" cy="13933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ОКАЗЫВАЕТ</a:t>
            </a:r>
          </a:p>
          <a:p>
            <a:pPr algn="ctr"/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благотворное стимулирующее воздействие </a:t>
            </a:r>
          </a:p>
          <a:p>
            <a:pPr algn="ctr"/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формирование психических функций, </a:t>
            </a:r>
          </a:p>
          <a:p>
            <a:pPr algn="ctr"/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интеллекта и коммуникативных способностей ребёнка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24008" y="5334000"/>
            <a:ext cx="4320000" cy="1080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788024" y="5334000"/>
            <a:ext cx="4320000" cy="1080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Сохранение здоровья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57200" y="5715000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Гармоничное развитие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895600" y="4876800"/>
            <a:ext cx="368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ОБЕСПЕЧИВАЕТ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43702" y="6528430"/>
            <a:ext cx="250934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00372"/>
            <a:ext cx="9144000" cy="1971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Движение × музыка × сказка × игра × × театр = сюжетно-ролевая ритмическая гимнастика</a:t>
            </a:r>
            <a:endParaRPr lang="en-US" altLang="ru-RU" sz="36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2" descr="G:\вебинары конференции\Шаблоны для презентаций ДО и школы\шаблон 2018\LOGO_DETSKIY_SAD_ORAN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4287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699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3528" y="2903453"/>
            <a:ext cx="849694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Жак-Далькроз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начале века в звук движение вложил –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основание системы он фундамент заложил.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Позже физиолог Купер ключ к здоровью в ней открыл –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Аэробный механизм досконально изучил.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ж, добавив к той системе сказки вкус, игры задор,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Музыки весёлой море и движений целый рой,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Получили в результате педагогику занятий, 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Возведённую в квадрате.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Интеграцией она обеспечена сполна!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Эффективней заниматься физкультурой в ритме танца!</a:t>
            </a:r>
          </a:p>
          <a:p>
            <a:pPr algn="ctr" eaLnBrk="1" hangingPunct="1"/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Силу, ловкость, ум, вниманье развивают те заданья.</a:t>
            </a:r>
          </a:p>
        </p:txBody>
      </p:sp>
      <p:pic>
        <p:nvPicPr>
          <p:cNvPr id="5" name="Picture 8" descr="&amp;Bcy;&amp;rcy;&amp;acy;&amp;tcy;&amp;scy;&amp;kcy;&amp;icy;&amp;jcy; &amp;pcy;&amp;ocy;&amp;scy;&amp;tcy;&amp;mcy;&amp;ocy;&amp;dcy;&amp;iecy;&amp;rcy;&amp;ncy;. . &amp;Ocy; &amp;scy;&amp;tcy;&amp;rcy;&amp;acy;&amp;ncy;&amp;scy;&amp;tcy;&amp;vcy;&amp;icy;&amp;yacy;&amp;khcy;, &amp;dcy;&amp;ucy;&amp;shcy;&amp;iecy;&amp;vcy;&amp;ncy;&amp;ycy;&amp;khcy; &amp;tcy;&amp;ocy;&amp;ncy;&amp;kcy;&amp;ocy;&amp;scy;&amp;tcy;&amp;yacy;&amp;khcy;, &amp;scy;&amp;icy;&amp;gcy;&amp;acy;&amp;rcy;&amp;iecy;&amp;tcy;&amp;ncy;&amp;ocy;&amp;mcy; &amp;dcy;&amp;ycy;&amp;mcy;&amp;iecy;, &amp;dcy;&amp;iecy;&amp;kcy;&amp;acy;&amp;dcy;&amp;acy;&amp;ncy;&amp;scy;&amp;iecy; &amp;icy; &amp;lcy;&amp;yucy;&amp;bcy;&amp;vcy;&amp;icy; - &amp;Ncy;&amp;ocy;&amp;vcy;&amp;ocy;&amp;scy;&amp;tcy;&amp;icy; - &amp;Bcy;&amp;rcy;&amp;acy;&amp;tcy;&amp;scy;&amp;kcy; - &amp;Vcy;&amp;Bcy;&amp;rcy;&amp;acy;&amp;tcy;&amp;scy;&amp;kcy;&amp;iecy;.&amp;rcy;&amp;u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4379" y="973336"/>
            <a:ext cx="2758343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2160" y="1700808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Ритмическая гимнастика 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практике – это:</a:t>
            </a:r>
          </a:p>
          <a:p>
            <a:pPr>
              <a:buFont typeface="Wingdings 2" pitchFamily="18" charset="2"/>
              <a:buNone/>
            </a:pP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выполнение комплекса физических упражнений поточным методом под музыку в полном согласовании с ней.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9" descr="&amp;Ncy;&amp;acy;&amp;zcy;&amp;vcy;&amp;acy;&amp;ncy;&amp;icy;&amp;iecy;: &amp;Zcy;&amp;dcy;&amp;ocy;&amp;rcy;&amp;ocy;&amp;vcy;&amp;ycy;&amp;jcy; &amp;mcy;&amp;acy;&amp;lcy;&amp;ycy;&amp;shcy;: &amp;Pcy;&amp;rcy;&amp;ocy;&amp;gcy;&amp;rcy;&amp;acy;&amp;mcy;&amp;mcy;&amp;acy; &amp;ocy;&amp;zcy;&amp;dcy;&amp;ocy;&amp;rcy;&amp;ocy;&amp;vcy;&amp;lcy;&amp;iecy;&amp;ncy;&amp;icy;&amp;yacy; &amp;dcy;&amp;iecy;&amp;tcy;&amp;iecy;&amp;jcy; &amp;vcy; &amp;Dcy;&amp;Ocy;&amp;Ucy; &amp;Acy;&amp;vcy;&amp;tcy;&amp;ocy;&amp;rcy;. . - 13 &amp;Dcy;&amp;iecy;&amp;kcy;&amp;acy;&amp;bcy;&amp;rcy;&amp;yacy; 2013 - Blog - Vladfootnar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299720" cy="397479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3360" y="1556792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Впервые термин «Ритмическая гимнастика» </a:t>
            </a:r>
          </a:p>
          <a:p>
            <a:pPr algn="ctr">
              <a:buFont typeface="Wingdings 2" pitchFamily="18" charset="2"/>
              <a:buNone/>
            </a:pP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введён швейцарским педагогом и композитором </a:t>
            </a:r>
            <a:b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Эмилем </a:t>
            </a:r>
            <a:r>
              <a:rPr lang="ru-RU" alt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Жак-Далькрозом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на рубеже </a:t>
            </a:r>
            <a:r>
              <a:rPr lang="en-US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XIX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веков.</a:t>
            </a:r>
            <a:endParaRPr lang="ru-RU" alt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5" descr="MeloDance Project - &amp;Scy;&amp;tcy;&amp;acy;&amp;tcy;&amp;soft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89484"/>
            <a:ext cx="5184576" cy="350491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7" descr="&amp;Fcy;&amp;ocy;&amp;tcy;&amp;ocy;&amp;gcy;&amp;rcy;&amp;acy;&amp;fcy;&amp;icy;&amp;yacy; &amp;Ecy;&amp;mcy;&amp;icy;&amp;lcy;&amp;softcy; &amp;ZHcy;&amp;acy;&amp;kcy;-&amp;Dcy;&amp;acy;&amp;lcy;&amp;softcy;&amp;kcy;&amp;rcy;&amp;ocy;&amp;zcy; (Photo of Emile Jaques-Dalcroz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09" y="1700809"/>
            <a:ext cx="3157305" cy="464284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85721" y="6405"/>
            <a:ext cx="9438769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43702" y="6528430"/>
            <a:ext cx="250934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2019</a:t>
            </a:r>
          </a:p>
        </p:txBody>
      </p:sp>
      <p:pic>
        <p:nvPicPr>
          <p:cNvPr id="9" name="Picture 2" descr="G:\вебинары конференции\Шаблоны для презентаций ДО и школы\шаблон 2018\LOGO_DETSKIY_SAD_ORAN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4287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06" y="1550062"/>
            <a:ext cx="8556150" cy="49032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342900" indent="-342900">
              <a:spcBef>
                <a:spcPts val="500"/>
              </a:spcBef>
              <a:buFont typeface="+mj-lt"/>
              <a:buAutoNum type="arabicPeriod"/>
              <a:tabLst>
                <a:tab pos="3510915" algn="l"/>
              </a:tabLst>
            </a:pPr>
            <a:endParaRPr lang="ru-RU" sz="2000" dirty="0">
              <a:solidFill>
                <a:schemeClr val="accent3">
                  <a:lumMod val="50000"/>
                </a:schemeClr>
              </a:solidFill>
              <a:uFill>
                <a:solidFill>
                  <a:srgbClr val="000000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  <a:tabLst>
                <a:tab pos="3510915" algn="l"/>
              </a:tabLst>
            </a:pPr>
            <a:endParaRPr lang="ru-RU" sz="2000" dirty="0">
              <a:solidFill>
                <a:schemeClr val="accent3">
                  <a:lumMod val="50000"/>
                </a:schemeClr>
              </a:solidFill>
              <a:uFill>
                <a:solidFill>
                  <a:srgbClr val="000000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  <a:tabLst>
                <a:tab pos="3510915" algn="l"/>
              </a:tabLst>
            </a:pPr>
            <a:endParaRPr lang="ru-RU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r>
              <a:rPr lang="ru-RU" sz="20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  <a:tabLst>
                <a:tab pos="3510915" algn="l"/>
              </a:tabLst>
            </a:pPr>
            <a:endParaRPr lang="ru-RU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500"/>
              </a:spcBef>
              <a:tabLst>
                <a:tab pos="3510915" algn="l"/>
              </a:tabLst>
            </a:pPr>
            <a:r>
              <a:rPr lang="ru-RU" sz="12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ru-RU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14282" y="1529822"/>
            <a:ext cx="850112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Физическая активность как важный фактор всестороннего развития дошкольника.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Движение × музыка × сказка × игра × театр = 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гимнастика. 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Интегрированное решение задач развития дошкольника во всех образовательных областях средствами сюжетно-ролевой ритмической гимнастики.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Особенности организации педагогического процесса на примере пособия «Сюжетно-ролевая ритмическая гимнастика. Методические рекомендации к программе по физическому воспитанию дошкольников» (автор Н.А. Фомина).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4348" y="500042"/>
            <a:ext cx="7668310" cy="521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Программа </a:t>
            </a:r>
            <a:r>
              <a:rPr lang="ru-RU" sz="2200" dirty="0" err="1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вебинара</a:t>
            </a:r>
            <a:endParaRPr lang="ru-RU" sz="2200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7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1700809"/>
            <a:ext cx="532859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Американский врач Кеннет Купер во второй половине </a:t>
            </a:r>
            <a:r>
              <a:rPr lang="en-US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века обосновал оздоровительный эффект аэробики, одним из средств которой является ритмическая гимнастика.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Font typeface="Wingdings 2" pitchFamily="18" charset="2"/>
              <a:buNone/>
            </a:pPr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6300192" y="3501008"/>
            <a:ext cx="252028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altLang="ru-RU" sz="18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altLang="ru-RU" sz="18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altLang="ru-RU" sz="18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altLang="ru-R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ru-RU" altLang="ru-RU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The Cooperized E-Newsletter from Cooper Aerob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0042"/>
            <a:ext cx="3124200" cy="241458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9" descr="Dr Kenneth Coo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280578"/>
            <a:ext cx="3781028" cy="251792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6084168" y="4293096"/>
            <a:ext cx="271804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altLang="ru-RU" u="sng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Пять «китов» аэробики</a:t>
            </a:r>
            <a:endParaRPr lang="en-US" altLang="ru-RU" u="sng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90000"/>
              </a:lnSpc>
            </a:pPr>
            <a:endParaRPr lang="ru-RU" altLang="ru-RU" u="sng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лыжная ходьба</a:t>
            </a:r>
            <a:endParaRPr lang="en-US" altLang="ru-RU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плавание</a:t>
            </a:r>
          </a:p>
          <a:p>
            <a:pPr lvl="0">
              <a:lnSpc>
                <a:spcPct val="90000"/>
              </a:lnSpc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езда на велосипеде </a:t>
            </a:r>
          </a:p>
          <a:p>
            <a:pPr lvl="0">
              <a:lnSpc>
                <a:spcPct val="90000"/>
              </a:lnSpc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бег</a:t>
            </a:r>
          </a:p>
          <a:p>
            <a:pPr lvl="0">
              <a:lnSpc>
                <a:spcPct val="90000"/>
              </a:lnSpc>
            </a:pP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ходьба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56612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Сказочный театр ритмической гимнастики открыть нам пора!</a:t>
            </a:r>
            <a:b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Физкульт-УРА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УРА! УРА!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63688" y="1052736"/>
            <a:ext cx="6069293" cy="45519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0032" y="1196752"/>
            <a:ext cx="4283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en-US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u-RU" altLang="ru-RU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южетно-ролевая</a:t>
            </a:r>
            <a:r>
              <a:rPr lang="ru-RU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ритмическая гимнастика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>
              <a:buFont typeface="Wingdings 2" pitchFamily="18" charset="2"/>
              <a:buNone/>
            </a:pP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практике – это выполнение комплексов физических упражнений поточным методом в полном согласовании с  музыкой и содержанием сказок, по сюжетам которых они формируются.</a:t>
            </a: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102444395_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12287"/>
            <a:ext cx="3600400" cy="26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&amp;Ucy;&amp;tcy;&amp;rcy;&amp;iecy;&amp;ncy;&amp;ncy;&amp;yacy;&amp;yacy; &amp;gcy;&amp;icy;&amp;mcy;&amp;ncy;&amp;acy;&amp;scy;&amp;tcy;&amp;icy;&amp;kcy;&amp;acy; &amp;pcy;&amp;ocy;&amp;dcy; &amp;mcy;&amp;ucy;&amp;zcy;&amp;ycy;&amp;kcy;&amp;ucy; &amp;vcy; &amp;dcy;&amp;iecy;&amp;tcy;&amp;scy;&amp;kcy;&amp;ocy;&amp;mcy; &amp;scy;&amp;acy;&amp;dcy;&amp;u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524000" y="1936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142844" y="1340768"/>
            <a:ext cx="8786874" cy="52565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" y="1124744"/>
            <a:ext cx="9108504" cy="5184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Сюжетно-ролевая ритмическая гимнастика</a:t>
            </a:r>
          </a:p>
        </p:txBody>
      </p:sp>
      <p:sp>
        <p:nvSpPr>
          <p:cNvPr id="7" name="Выноска 2 (с границей) 6"/>
          <p:cNvSpPr/>
          <p:nvPr/>
        </p:nvSpPr>
        <p:spPr>
          <a:xfrm>
            <a:off x="6858016" y="4136636"/>
            <a:ext cx="1800000" cy="792562"/>
          </a:xfrm>
          <a:prstGeom prst="accentCallout2">
            <a:avLst>
              <a:gd name="adj1" fmla="val 18750"/>
              <a:gd name="adj2" fmla="val -797"/>
              <a:gd name="adj3" fmla="val 18750"/>
              <a:gd name="adj4" fmla="val -16667"/>
              <a:gd name="adj5" fmla="val 35682"/>
              <a:gd name="adj6" fmla="val -24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lnSpc>
                <a:spcPct val="70000"/>
              </a:lnSpc>
            </a:pPr>
            <a:r>
              <a:rPr lang="ru-RU" sz="1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Сказка</a:t>
            </a:r>
            <a:r>
              <a:rPr lang="ru-RU" sz="12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знакомит с литературой, обогащает духовно, закладывает нравственные начала</a:t>
            </a:r>
          </a:p>
        </p:txBody>
      </p:sp>
      <p:sp>
        <p:nvSpPr>
          <p:cNvPr id="8" name="Выноска 2 (с границей) 7"/>
          <p:cNvSpPr/>
          <p:nvPr/>
        </p:nvSpPr>
        <p:spPr>
          <a:xfrm>
            <a:off x="6843966" y="2643182"/>
            <a:ext cx="1800000" cy="1152000"/>
          </a:xfrm>
          <a:prstGeom prst="accentCallout2">
            <a:avLst>
              <a:gd name="adj1" fmla="val 82416"/>
              <a:gd name="adj2" fmla="val 556"/>
              <a:gd name="adj3" fmla="val 82416"/>
              <a:gd name="adj4" fmla="val -13334"/>
              <a:gd name="adj5" fmla="val 60517"/>
              <a:gd name="adj6" fmla="val -30700"/>
            </a:avLst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>
              <a:lnSpc>
                <a:spcPct val="70000"/>
              </a:lnSpc>
            </a:pPr>
            <a:r>
              <a:rPr lang="ru-RU" sz="1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Музыка</a:t>
            </a:r>
            <a:r>
              <a:rPr lang="ru-RU" sz="12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организует двигательные действия детей и эмоционально воздействует, вызывая у них ответную реакцию </a:t>
            </a:r>
          </a:p>
          <a:p>
            <a:pPr>
              <a:lnSpc>
                <a:spcPct val="70000"/>
              </a:lnSpc>
            </a:pPr>
            <a:r>
              <a:rPr lang="ru-RU" sz="12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виде выразительных движений</a:t>
            </a:r>
          </a:p>
        </p:txBody>
      </p:sp>
      <p:sp>
        <p:nvSpPr>
          <p:cNvPr id="9" name="Выноска 2 (с границей) 8"/>
          <p:cNvSpPr/>
          <p:nvPr/>
        </p:nvSpPr>
        <p:spPr>
          <a:xfrm>
            <a:off x="428596" y="2643182"/>
            <a:ext cx="2000264" cy="1152000"/>
          </a:xfrm>
          <a:prstGeom prst="accentCallout2">
            <a:avLst>
              <a:gd name="adj1" fmla="val 76629"/>
              <a:gd name="adj2" fmla="val 100476"/>
              <a:gd name="adj3" fmla="val 77455"/>
              <a:gd name="adj4" fmla="val 112856"/>
              <a:gd name="adj5" fmla="val 57210"/>
              <a:gd name="adj6" fmla="val 129219"/>
            </a:avLst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>
              <a:lnSpc>
                <a:spcPct val="70000"/>
              </a:lnSpc>
            </a:pPr>
            <a:r>
              <a:rPr lang="ru-RU" sz="12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Театр</a:t>
            </a:r>
            <a:r>
              <a:rPr lang="ru-RU" sz="12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как яркое проявление игры-драматизации способствует проникновению в образ героев и выразительному выполнению упражнений, эмоциональному развитию детей</a:t>
            </a:r>
          </a:p>
        </p:txBody>
      </p:sp>
      <p:sp>
        <p:nvSpPr>
          <p:cNvPr id="10" name="Выноска 2 (с границей) 9"/>
          <p:cNvSpPr/>
          <p:nvPr/>
        </p:nvSpPr>
        <p:spPr>
          <a:xfrm>
            <a:off x="428596" y="4143380"/>
            <a:ext cx="2000264" cy="900000"/>
          </a:xfrm>
          <a:prstGeom prst="accentCallout2">
            <a:avLst>
              <a:gd name="adj1" fmla="val 22654"/>
              <a:gd name="adj2" fmla="val 100000"/>
              <a:gd name="adj3" fmla="val 23480"/>
              <a:gd name="adj4" fmla="val 113808"/>
              <a:gd name="adj5" fmla="val 40607"/>
              <a:gd name="adj6" fmla="val 124934"/>
            </a:avLst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>
              <a:lnSpc>
                <a:spcPct val="70000"/>
              </a:lnSpc>
            </a:pPr>
            <a:r>
              <a:rPr lang="ru-RU" sz="12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Игра</a:t>
            </a:r>
            <a:r>
              <a:rPr lang="ru-RU" sz="12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активизирует мыслительные процессы и двигательные возможности ребёнка, создаёт положительный эмоциональный фон занятий</a:t>
            </a:r>
          </a:p>
        </p:txBody>
      </p:sp>
      <p:pic>
        <p:nvPicPr>
          <p:cNvPr id="11" name="Picture 2" descr="F:\для Н.А\IMG_666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772816"/>
            <a:ext cx="1008112" cy="870336"/>
          </a:xfrm>
          <a:prstGeom prst="rect">
            <a:avLst/>
          </a:prstGeom>
          <a:noFill/>
        </p:spPr>
      </p:pic>
      <p:pic>
        <p:nvPicPr>
          <p:cNvPr id="12" name="Picture 3" descr="F:\для Н.А\IMG_666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2056" y="1475265"/>
            <a:ext cx="648000" cy="691199"/>
          </a:xfrm>
          <a:prstGeom prst="rect">
            <a:avLst/>
          </a:prstGeom>
          <a:noFill/>
        </p:spPr>
      </p:pic>
      <p:pic>
        <p:nvPicPr>
          <p:cNvPr id="13" name="Picture 4" descr="F:\для Н.А\IMG_666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3261" y="1700928"/>
            <a:ext cx="704563" cy="1044000"/>
          </a:xfrm>
          <a:prstGeom prst="rect">
            <a:avLst/>
          </a:prstGeom>
          <a:noFill/>
        </p:spPr>
      </p:pic>
      <p:pic>
        <p:nvPicPr>
          <p:cNvPr id="14" name="Picture 6" descr="http://help-prostuda.ru/wp-content/uploads/2018/06/igry-dlya-detey-gruppovye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57048">
            <a:off x="1987956" y="5180233"/>
            <a:ext cx="1610122" cy="11835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2" descr="https://umbest.ru/wp-content/uploads/2018/10/1-6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636048">
            <a:off x="5717756" y="5084519"/>
            <a:ext cx="1567818" cy="11748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Выноска 2 (с границей) 15"/>
          <p:cNvSpPr/>
          <p:nvPr/>
        </p:nvSpPr>
        <p:spPr>
          <a:xfrm rot="16200000">
            <a:off x="4230016" y="5031232"/>
            <a:ext cx="972000" cy="2016224"/>
          </a:xfrm>
          <a:prstGeom prst="accentCallout2">
            <a:avLst>
              <a:gd name="adj1" fmla="val 64806"/>
              <a:gd name="adj2" fmla="val 100882"/>
              <a:gd name="adj3" fmla="val 56599"/>
              <a:gd name="adj4" fmla="val 110281"/>
              <a:gd name="adj5" fmla="val 56163"/>
              <a:gd name="adj6" fmla="val 169421"/>
            </a:avLst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r">
              <a:lnSpc>
                <a:spcPct val="70000"/>
              </a:lnSpc>
            </a:pPr>
            <a:r>
              <a:rPr lang="ru-RU" sz="11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Движение</a:t>
            </a:r>
            <a:r>
              <a:rPr lang="ru-RU" sz="11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способствует</a:t>
            </a:r>
            <a:r>
              <a:rPr lang="ru-RU" sz="11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развитию морфофункциональных систем, психических функций, интеллектуальных и коммуникативных способностей ребёнка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SC002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456384" cy="2381648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11560" y="3501008"/>
            <a:ext cx="78123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ДВИЖЕНИЯ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представлены во всём многообразии</a:t>
            </a:r>
          </a:p>
        </p:txBody>
      </p:sp>
      <p:pic>
        <p:nvPicPr>
          <p:cNvPr id="7" name="Picture 4" descr="DSC00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3384000" cy="2462633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Picture 5" descr="P40400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45"/>
          <a:stretch>
            <a:fillRect/>
          </a:stretch>
        </p:blipFill>
        <p:spPr bwMode="auto">
          <a:xfrm>
            <a:off x="4932040" y="908720"/>
            <a:ext cx="3456000" cy="2393405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2" descr="DSC002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3568" y="908720"/>
            <a:ext cx="3743325" cy="2493963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9248" y="5517232"/>
            <a:ext cx="8984752" cy="9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2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Основная  гимнастика </a:t>
            </a:r>
            <a:r>
              <a:rPr lang="ru-RU" altLang="ru-R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(бег, ходьба, прыжки, общеразвивающие упражнения, строевые упражнения, равновесия, повороты и т.д.)</a:t>
            </a:r>
          </a:p>
        </p:txBody>
      </p:sp>
      <p:pic>
        <p:nvPicPr>
          <p:cNvPr id="5" name="Picture 4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162576" cy="46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1520" y="5805264"/>
            <a:ext cx="8686800" cy="6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Элементы видов спорта 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(акробатики, художественной гимнастики, аэробики и др.)</a:t>
            </a:r>
          </a:p>
        </p:txBody>
      </p:sp>
      <p:pic>
        <p:nvPicPr>
          <p:cNvPr id="5" name="Picture 6" descr="IMG_12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783288" cy="47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55576" y="5805264"/>
            <a:ext cx="8147248" cy="6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Упражнения на снарядах 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(скамейка, шведская стенка, степ-платформа, </a:t>
            </a:r>
            <a:r>
              <a:rPr lang="ru-RU" altLang="ru-RU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фитбол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батут и др.)</a:t>
            </a:r>
          </a:p>
        </p:txBody>
      </p:sp>
      <p:pic>
        <p:nvPicPr>
          <p:cNvPr id="5" name="Picture 8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6228184" cy="457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552" y="5445224"/>
            <a:ext cx="8208912" cy="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Упражнения с предметами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(мяч, скакалка, обруч, гимнастическая палка, шарф, лента и др.) 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440835" cy="431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552" y="5445224"/>
            <a:ext cx="8208912" cy="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Элементы танцев</a:t>
            </a:r>
          </a:p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(народных, бальных, современных)</a:t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4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739408" cy="43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43702" y="6528430"/>
            <a:ext cx="250934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00372"/>
            <a:ext cx="9144000" cy="1971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indent="-355600" algn="ctr"/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Физическая активность как важный фактор всестороннего развития дошкольника</a:t>
            </a:r>
          </a:p>
        </p:txBody>
      </p:sp>
      <p:pic>
        <p:nvPicPr>
          <p:cNvPr id="9" name="Picture 2" descr="G:\вебинары конференции\Шаблоны для презентаций ДО и школы\шаблон 2018\LOGO_DETSKIY_SAD_ORAN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4287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69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4800" y="836712"/>
            <a:ext cx="868680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ЭЛЕМЕНТЫ ТАНЦЕВ И ХОРЕОГРАФИИ</a:t>
            </a:r>
            <a:endParaRPr lang="ru-RU" altLang="ru-RU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4" descr="IMG_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207655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9552" y="5445224"/>
            <a:ext cx="8208912" cy="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Элементы классической хореографии</a:t>
            </a:r>
          </a:p>
          <a:p>
            <a:endParaRPr lang="ru-RU" altLang="ru-R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47664" y="5589240"/>
            <a:ext cx="669674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Специальные средства двигательной выразительности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(жесты, пантомимика, ритмопластика)</a:t>
            </a:r>
          </a:p>
        </p:txBody>
      </p:sp>
      <p:pic>
        <p:nvPicPr>
          <p:cNvPr id="5" name="Picture 5" descr="IMG_11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6107510" cy="45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536" y="5589240"/>
            <a:ext cx="89644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Упражнения оздоровительных гимнастик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(дыхательных, </a:t>
            </a:r>
            <a:r>
              <a:rPr lang="ru-RU" altLang="ru-RU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стретчинга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восточных и др.)</a:t>
            </a:r>
          </a:p>
        </p:txBody>
      </p:sp>
      <p:pic>
        <p:nvPicPr>
          <p:cNvPr id="5" name="Picture 4" descr="Изображение 3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425084" cy="481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107504" y="3429000"/>
            <a:ext cx="9036496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Важная особенность движений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отражают характер героев сказок, их действия и взаимодействия, помогая создать художественный образ</a:t>
            </a:r>
          </a:p>
        </p:txBody>
      </p:sp>
      <p:pic>
        <p:nvPicPr>
          <p:cNvPr id="5" name="Picture 2" descr="DSC002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99592" y="836712"/>
            <a:ext cx="3458335" cy="2594104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3" descr="DSC002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36"/>
          <a:stretch>
            <a:fillRect/>
          </a:stretch>
        </p:blipFill>
        <p:spPr bwMode="auto">
          <a:xfrm>
            <a:off x="5137578" y="4249436"/>
            <a:ext cx="3394788" cy="2337491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4" descr="DSC00347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968"/>
          <a:stretch>
            <a:fillRect/>
          </a:stretch>
        </p:blipFill>
        <p:spPr bwMode="auto">
          <a:xfrm>
            <a:off x="5148064" y="836712"/>
            <a:ext cx="3396201" cy="2579983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Picture 5" descr="DSC003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3479230" cy="2275908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67744" y="1052737"/>
            <a:ext cx="6876256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alt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организующее начало двигательных действий </a:t>
            </a:r>
          </a:p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altLang="ru-R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1759" descr="&amp;Mcy;&amp;ucy;&amp;zcy;&amp;ycy;&amp;kcy;&amp;acy;.&amp;Icy;&amp;ncy;&amp;scy;&amp;tcy;&amp;rcy;&amp;ucy;&amp;mcy;&amp;iecy;&amp;ncy;&amp;tcy;&amp;ycy; - &amp;scy;&amp;tcy;&amp;rcy; 2 * &amp;Fcy;&amp;ocy;&amp;tcy;&amp;ocy;&amp;tcy;&amp;iecy;&amp;mcy;&amp;acy;&amp;tcy;&amp;icy;&amp;kcy;&amp;icy; : &amp;kcy;&amp;ucy;&amp;pcy;&amp;icy;&amp;tcy;&amp;softcy; &amp;rcy;&amp;iecy;&amp;pcy;&amp;rcy;&amp;ocy;&amp;dcy;&amp;ucy;&amp;kcy;&amp;tscy;&amp;icy;&amp;yucy;, &amp;kcy;&amp;ucy;&amp;pcy;&amp;icy;&amp;tcy;&amp;softcy; &amp;pcy;&amp;ocy;&amp;scy;&amp;tcy;&amp;iecy;&amp;rcy;, &amp;bcy;&amp;acy;&amp;gcy;&amp;iecy;&amp;tcy;&amp;ncy;&amp;acy;&amp;yacy; &amp;mcy;&amp;acy;&amp;scy;&amp;tcy;&amp;iecy;&amp;rcy;&amp;scy;&amp;kcy;&amp;acy;&amp;yacy;, &amp;kcy;&amp;acy;&amp;rcy;&amp;tcy;&amp;icy;&amp;ncy;&amp;ycy; - www.posterlux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173501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&amp;Rcy;&amp;icy;&amp;tcy;&amp;mcy;&amp;icy;&amp;kcy;&amp;acy; - &amp;Dcy;&amp;iecy;&amp;tcy;&amp;scy;&amp;kcy;&amp;icy;&amp;jcy; &amp;TScy;&amp;iecy;&amp;ncy;&amp;tcy;&amp;rcy; &amp;Rcy;&amp;ocy;&amp;scy;&amp;tcy;&amp;ocy;&amp;k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5355703" cy="345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7544" y="544522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Любое музыкальное произведение имеет чётко выраженную логическую структуру, в соответствии с которой выстраиваются отдельные упражнения, их связки и комплекс физических упражнений в целом.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1520" y="4869160"/>
            <a:ext cx="868680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 ритмической гимнастики и  музыкальное произведение</a:t>
            </a:r>
          </a:p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точки зрения структурного подхода имеют много общего.</a:t>
            </a:r>
          </a:p>
        </p:txBody>
      </p:sp>
      <p:pic>
        <p:nvPicPr>
          <p:cNvPr id="4098" name="Picture 2" descr="C:\[DATA]\ДОШКОЛЬНОЕ ОБРАЗОВАНИЕ\Вебинар Школа 2100\20019\儿歌比赛大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268760"/>
            <a:ext cx="8964488" cy="3100996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99621457"/>
              </p:ext>
            </p:extLst>
          </p:nvPr>
        </p:nvGraphicFramePr>
        <p:xfrm>
          <a:off x="323526" y="836712"/>
          <a:ext cx="8496946" cy="5616624"/>
        </p:xfrm>
        <a:graphic>
          <a:graphicData uri="http://schemas.openxmlformats.org/drawingml/2006/table">
            <a:tbl>
              <a:tblPr/>
              <a:tblGrid>
                <a:gridCol w="4248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48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6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КОМПЛЕКС 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УПРАЖНЕНИЙ</a:t>
                      </a:r>
                    </a:p>
                  </a:txBody>
                  <a:tcPr marL="86606" marR="86606" marT="43303" marB="433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МУЗЫКАЛЬНОЕ 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ПРОИЗВЕДЕНИЕ</a:t>
                      </a:r>
                    </a:p>
                  </a:txBody>
                  <a:tcPr marL="86606" marR="86606" marT="43303" marB="43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2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разворачивается во времени</a:t>
                      </a:r>
                    </a:p>
                  </a:txBody>
                  <a:tcPr marL="86606" marR="86606" marT="43303" marB="433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разворачивается во времени</a:t>
                      </a:r>
                    </a:p>
                  </a:txBody>
                  <a:tcPr marL="86606" marR="86606" marT="43303" marB="43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44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подразделяется на упражнения, цепочки, связки, композиции</a:t>
                      </a:r>
                    </a:p>
                  </a:txBody>
                  <a:tcPr marL="86606" marR="86606" marT="43303" marB="433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делится на фразы, предложения, периоды</a:t>
                      </a:r>
                    </a:p>
                  </a:txBody>
                  <a:tcPr marL="86606" marR="86606" marT="43303" marB="43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6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 каждом физическом упражнении просматривается акцентированное действие</a:t>
                      </a:r>
                    </a:p>
                  </a:txBody>
                  <a:tcPr marL="86606" marR="86606" marT="43303" marB="433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ритм звучания воспринимается при чётко ощущаемом акцентируемом такте </a:t>
                      </a:r>
                    </a:p>
                  </a:txBody>
                  <a:tcPr marL="86606" marR="86606" marT="43303" marB="43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325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структурной единицей двигательного комплекса является физическое упражнение</a:t>
                      </a:r>
                    </a:p>
                  </a:txBody>
                  <a:tcPr marL="86606" marR="86606" marT="43303" marB="433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музыкальный такт – структурный элемент музыки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6606" marR="86606" marT="43303" marB="43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74" descr="Search - sinexcit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1224136" cy="82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6" descr="&quot;&amp;Gcy;&amp;Acy;&amp;Rcy;&amp;Mcy;&amp;Ocy;&amp;Ncy;&amp;Icy;&amp;YAcy;&quot; &amp;TScy;&amp;iecy;&amp;ncy;&amp;tcy;&amp;rcy; &amp;Tcy;&amp;acy;&amp;ncy;&amp;tscy;&amp;iecy;&amp;vcy;&amp;acy;&amp;lcy;&amp;softcy;&amp;ncy;&amp;ocy;&amp;gcy;&amp;ocy; &amp;Ocy;&amp;tcy;&amp;dcy;&amp;ycy;&amp;khcy;&amp;acy; - &amp;TScy;&amp;iecy;&amp;ncy;&amp;tcy;&amp;rcy; &amp;gcy;&amp;rcy;&amp;ucy;&amp;pcy;&amp;pcy;&amp;ocy;&amp;vcy;&amp;ycy;&amp;khcy; &amp;pcy;&amp;rcy;&amp;ocy;&amp;gcy;&amp;rcy;&amp;acy;&amp;mcy;&amp;mcy;, &amp;tcy;&amp;acy;&amp;ncy;&amp;tscy;&amp;ycy; &amp;zhcy;&amp;icy;&amp;vcy;&amp;ocy;&amp;tcy;&amp;acy;, &amp;jcy;&amp;ocy;&amp;gcy;&amp;acy;, &amp;fcy;&amp;icy;&amp;tcy;&amp;ncy;&amp;iecy;&amp;scy;, &amp;zcy;&amp;ucy;&amp;mcy;&amp;bcy;&amp;acy;, &amp;acy;&amp;ecy;&amp;rcy;&amp;ocy;&amp;bcy;&amp;icy;&amp;kcy;&amp;acy;, &amp;rcy;&amp;ucy;&amp;scy;&amp;scy;&amp;kcy;&amp;icy;&amp;iecy; &amp;ncy;&amp;acy;&amp;rcy;&amp;ocy;&amp;dcy;&amp;ncy;&amp;y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156491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411760" y="1052736"/>
            <a:ext cx="640871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 </a:t>
            </a:r>
          </a:p>
          <a:p>
            <a:pPr>
              <a:lnSpc>
                <a:spcPct val="120000"/>
              </a:lnSpc>
            </a:pP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эмоциональный фактор воздействия</a:t>
            </a:r>
            <a:b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altLang="ru-RU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755576" y="4221088"/>
            <a:ext cx="4627240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itchFamily="18" charset="2"/>
              <a:buNone/>
            </a:pPr>
            <a:r>
              <a:rPr lang="ru-RU" alt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ru-RU" altLang="ru-RU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Обладая  эмоционально-образным  содержанием, музыка вызывает у детей рефлексию (ответную реакцию) в виде выразительных движений.</a:t>
            </a:r>
          </a:p>
        </p:txBody>
      </p:sp>
      <p:pic>
        <p:nvPicPr>
          <p:cNvPr id="6" name="Picture 5" descr="&amp;Pcy;&amp;ocy;&amp;lcy;&amp;iecy;&amp;zcy;&amp;ncy;&amp;ycy;&amp;iecy; &amp;scy;&amp;ocy;&amp;vcy;&amp;iecy;&amp;tcy;&amp;ycy; - &amp;Rcy;&amp;ocy;&amp;dcy;&amp;icy;&amp;tcy;&amp;iecy;&amp;lcy;&amp;yacy;&amp;mcy; - &amp;Kcy;&amp;acy;&amp;tcy;&amp;acy;&amp;lcy;&amp;ocy;&amp;gcy; &amp;scy;&amp;tcy;&amp;acy;&amp;tcy;&amp;iecy;&amp;jcy; - &amp;SHcy;&amp;Kcy;&amp;Ocy;&amp;Lcy;&amp;Acy; 8 &amp;gcy;.&amp;Acy;&amp;ncy;&amp;zhcy;&amp;iecy;&amp;rcy;&amp;ocy;-&amp;Scy;&amp;ucy;&amp;dcy;&amp;zhcy;&amp;iecy;&amp;ncy;&amp;scy;&amp;kcy; &amp;Kcy;&amp;iecy;&amp;mcy;&amp;iecy;&amp;rcy;. &amp;ocy;&amp;bcy;&amp;lcy;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3606" y="1889984"/>
            <a:ext cx="3240360" cy="446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59" descr="&amp;Mcy;&amp;ucy;&amp;zcy;&amp;ycy;&amp;kcy;&amp;acy;.&amp;Icy;&amp;ncy;&amp;scy;&amp;tcy;&amp;rcy;&amp;ucy;&amp;mcy;&amp;iecy;&amp;ncy;&amp;tcy;&amp;ycy; - &amp;scy;&amp;tcy;&amp;rcy; 2 * &amp;Fcy;&amp;ocy;&amp;tcy;&amp;ocy;&amp;tcy;&amp;iecy;&amp;mcy;&amp;acy;&amp;tcy;&amp;icy;&amp;kcy;&amp;icy; : &amp;kcy;&amp;ucy;&amp;pcy;&amp;icy;&amp;tcy;&amp;softcy; &amp;rcy;&amp;iecy;&amp;pcy;&amp;rcy;&amp;ocy;&amp;dcy;&amp;ucy;&amp;kcy;&amp;tscy;&amp;icy;&amp;yucy;, &amp;kcy;&amp;ucy;&amp;pcy;&amp;icy;&amp;tcy;&amp;softcy; &amp;pcy;&amp;ocy;&amp;scy;&amp;tcy;&amp;iecy;&amp;rcy;, &amp;bcy;&amp;acy;&amp;gcy;&amp;iecy;&amp;tcy;&amp;ncy;&amp;acy;&amp;yacy; &amp;mcy;&amp;acy;&amp;scy;&amp;tcy;&amp;iecy;&amp;rcy;&amp;scy;&amp;kcy;&amp;acy;&amp;yacy;, &amp;kcy;&amp;acy;&amp;rcy;&amp;tcy;&amp;icy;&amp;ncy;&amp;ycy; - www.posterlux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2232248" cy="26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915816" y="1772816"/>
            <a:ext cx="309634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 × ДВИЖЕНИЕ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79512" y="4005064"/>
            <a:ext cx="86868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ru-RU" altLang="ru-RU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Когда эти два явления объединяются, синтезируются, то логику распределения физических упражнений, их характер и направленность подсказывают структура и художественный образ  музыкального произведения. Структурные характеристики музыки обладают важнейшими организационными функциями.</a:t>
            </a:r>
          </a:p>
        </p:txBody>
      </p:sp>
      <p:pic>
        <p:nvPicPr>
          <p:cNvPr id="6" name="Picture 5" descr="sheet_mus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924561" cy="19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&amp;Kcy;&amp;rcy;&amp;acy;&amp;scy;&amp;ncy;&amp;ycy;&amp;jcy; &amp;tscy;&amp;vcy;&amp;iecy;&amp;tcy; &amp;Bcy;&amp;iecy;&amp;scy;&amp;pcy;&amp;lcy;&amp;acy;&amp;tcy;&amp;ncy;&amp;ycy;&amp;iecy; &amp;fcy;&amp;ocy;&amp;tcy;&amp;ocy; &amp;icy; &amp;vcy;&amp;iecy;&amp;kcy;&amp;tcy;&amp;ocy;&amp;rcy;&amp;y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181564" cy="203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379760241"/>
              </p:ext>
            </p:extLst>
          </p:nvPr>
        </p:nvGraphicFramePr>
        <p:xfrm>
          <a:off x="683568" y="1359024"/>
          <a:ext cx="8092008" cy="509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29322" y="1785926"/>
            <a:ext cx="2843808" cy="41764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altLang="ru-RU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ПОМНИМ!!!</a:t>
            </a:r>
          </a:p>
          <a:p>
            <a:pPr lvl="0">
              <a:spcBef>
                <a:spcPct val="20000"/>
              </a:spcBef>
              <a:defRPr/>
            </a:pP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Неоправданное увеличение интеллектуальных и статических нагрузок может привести к выраженным нарушениям соматического и психического </a:t>
            </a:r>
          </a:p>
          <a:p>
            <a:pPr lvl="0">
              <a:spcBef>
                <a:spcPct val="20000"/>
              </a:spcBef>
              <a:defRPr/>
            </a:pPr>
            <a:r>
              <a:rPr lang="ru-RU" altLang="ru-RU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здоровья дошкольника!!!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 descr="C:\[DATA]\ДОШКОЛЬНОЕ ОБРАЗОВАНИЕ\Вебинар Школа 2100\20019\shutterstock_208757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976663" cy="4482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228184" y="1484784"/>
            <a:ext cx="29158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СКАЗКА</a:t>
            </a:r>
          </a:p>
          <a:p>
            <a:pPr>
              <a:lnSpc>
                <a:spcPct val="80000"/>
              </a:lnSpc>
            </a:pPr>
            <a:endParaRPr lang="ru-RU" altLang="ru-RU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произведение литературы в жизни ребёнка, её содержание лежит в основе сюжета, по которому формируется комплекс ритмической гимнастики.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3316933" y="4085453"/>
            <a:ext cx="480629" cy="2289582"/>
          </a:xfrm>
          <a:custGeom>
            <a:avLst/>
            <a:gdLst>
              <a:gd name="connsiteX0" fmla="*/ 0 w 480629"/>
              <a:gd name="connsiteY0" fmla="*/ 0 h 2289582"/>
              <a:gd name="connsiteX1" fmla="*/ 240314 w 480629"/>
              <a:gd name="connsiteY1" fmla="*/ 0 h 2289582"/>
              <a:gd name="connsiteX2" fmla="*/ 240314 w 480629"/>
              <a:gd name="connsiteY2" fmla="*/ 2289582 h 2289582"/>
              <a:gd name="connsiteX3" fmla="*/ 480629 w 480629"/>
              <a:gd name="connsiteY3" fmla="*/ 2289582 h 228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9" h="2289582">
                <a:moveTo>
                  <a:pt x="0" y="0"/>
                </a:moveTo>
                <a:lnTo>
                  <a:pt x="240314" y="0"/>
                </a:lnTo>
                <a:lnTo>
                  <a:pt x="240314" y="2289582"/>
                </a:lnTo>
                <a:lnTo>
                  <a:pt x="480629" y="228958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4528" tIns="1086304" rIns="194527" bIns="108630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/>
          </a:p>
        </p:txBody>
      </p:sp>
      <p:sp>
        <p:nvSpPr>
          <p:cNvPr id="6" name="Полилиния 5"/>
          <p:cNvSpPr/>
          <p:nvPr/>
        </p:nvSpPr>
        <p:spPr>
          <a:xfrm>
            <a:off x="3316933" y="4085453"/>
            <a:ext cx="480629" cy="1373749"/>
          </a:xfrm>
          <a:custGeom>
            <a:avLst/>
            <a:gdLst>
              <a:gd name="connsiteX0" fmla="*/ 0 w 480629"/>
              <a:gd name="connsiteY0" fmla="*/ 0 h 1373749"/>
              <a:gd name="connsiteX1" fmla="*/ 240314 w 480629"/>
              <a:gd name="connsiteY1" fmla="*/ 0 h 1373749"/>
              <a:gd name="connsiteX2" fmla="*/ 240314 w 480629"/>
              <a:gd name="connsiteY2" fmla="*/ 1373749 h 1373749"/>
              <a:gd name="connsiteX3" fmla="*/ 480629 w 480629"/>
              <a:gd name="connsiteY3" fmla="*/ 1373749 h 13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9" h="1373749">
                <a:moveTo>
                  <a:pt x="0" y="0"/>
                </a:moveTo>
                <a:lnTo>
                  <a:pt x="240314" y="0"/>
                </a:lnTo>
                <a:lnTo>
                  <a:pt x="240314" y="1373749"/>
                </a:lnTo>
                <a:lnTo>
                  <a:pt x="480629" y="137374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630" tIns="650489" rIns="216629" bIns="650490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7" name="Полилиния 6"/>
          <p:cNvSpPr/>
          <p:nvPr/>
        </p:nvSpPr>
        <p:spPr>
          <a:xfrm>
            <a:off x="3316933" y="4085453"/>
            <a:ext cx="480629" cy="457916"/>
          </a:xfrm>
          <a:custGeom>
            <a:avLst/>
            <a:gdLst>
              <a:gd name="connsiteX0" fmla="*/ 0 w 480629"/>
              <a:gd name="connsiteY0" fmla="*/ 0 h 457916"/>
              <a:gd name="connsiteX1" fmla="*/ 240314 w 480629"/>
              <a:gd name="connsiteY1" fmla="*/ 0 h 457916"/>
              <a:gd name="connsiteX2" fmla="*/ 240314 w 480629"/>
              <a:gd name="connsiteY2" fmla="*/ 457916 h 457916"/>
              <a:gd name="connsiteX3" fmla="*/ 480629 w 480629"/>
              <a:gd name="connsiteY3" fmla="*/ 457916 h 45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9" h="457916">
                <a:moveTo>
                  <a:pt x="0" y="0"/>
                </a:moveTo>
                <a:lnTo>
                  <a:pt x="240314" y="0"/>
                </a:lnTo>
                <a:lnTo>
                  <a:pt x="240314" y="457916"/>
                </a:lnTo>
                <a:lnTo>
                  <a:pt x="480629" y="45791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6419" tIns="212362" rIns="236418" bIns="21236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8" name="Полилиния 7"/>
          <p:cNvSpPr/>
          <p:nvPr/>
        </p:nvSpPr>
        <p:spPr>
          <a:xfrm>
            <a:off x="3316933" y="3627536"/>
            <a:ext cx="480629" cy="457916"/>
          </a:xfrm>
          <a:custGeom>
            <a:avLst/>
            <a:gdLst>
              <a:gd name="connsiteX0" fmla="*/ 0 w 480629"/>
              <a:gd name="connsiteY0" fmla="*/ 457916 h 457916"/>
              <a:gd name="connsiteX1" fmla="*/ 240314 w 480629"/>
              <a:gd name="connsiteY1" fmla="*/ 457916 h 457916"/>
              <a:gd name="connsiteX2" fmla="*/ 240314 w 480629"/>
              <a:gd name="connsiteY2" fmla="*/ 0 h 457916"/>
              <a:gd name="connsiteX3" fmla="*/ 480629 w 480629"/>
              <a:gd name="connsiteY3" fmla="*/ 0 h 45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9" h="457916">
                <a:moveTo>
                  <a:pt x="0" y="457916"/>
                </a:moveTo>
                <a:lnTo>
                  <a:pt x="240314" y="457916"/>
                </a:lnTo>
                <a:lnTo>
                  <a:pt x="240314" y="0"/>
                </a:lnTo>
                <a:lnTo>
                  <a:pt x="480629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6419" tIns="212362" rIns="236418" bIns="21236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9" name="Полилиния 8"/>
          <p:cNvSpPr/>
          <p:nvPr/>
        </p:nvSpPr>
        <p:spPr>
          <a:xfrm>
            <a:off x="3316933" y="2711703"/>
            <a:ext cx="480629" cy="1373749"/>
          </a:xfrm>
          <a:custGeom>
            <a:avLst/>
            <a:gdLst>
              <a:gd name="connsiteX0" fmla="*/ 0 w 480629"/>
              <a:gd name="connsiteY0" fmla="*/ 1373749 h 1373749"/>
              <a:gd name="connsiteX1" fmla="*/ 240314 w 480629"/>
              <a:gd name="connsiteY1" fmla="*/ 1373749 h 1373749"/>
              <a:gd name="connsiteX2" fmla="*/ 240314 w 480629"/>
              <a:gd name="connsiteY2" fmla="*/ 0 h 1373749"/>
              <a:gd name="connsiteX3" fmla="*/ 480629 w 480629"/>
              <a:gd name="connsiteY3" fmla="*/ 0 h 13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9" h="1373749">
                <a:moveTo>
                  <a:pt x="0" y="1373749"/>
                </a:moveTo>
                <a:lnTo>
                  <a:pt x="240314" y="1373749"/>
                </a:lnTo>
                <a:lnTo>
                  <a:pt x="240314" y="0"/>
                </a:lnTo>
                <a:lnTo>
                  <a:pt x="480629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630" tIns="650490" rIns="216629" bIns="650489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10" name="Полилиния 9"/>
          <p:cNvSpPr/>
          <p:nvPr/>
        </p:nvSpPr>
        <p:spPr>
          <a:xfrm>
            <a:off x="3316933" y="1795870"/>
            <a:ext cx="480629" cy="2289582"/>
          </a:xfrm>
          <a:custGeom>
            <a:avLst/>
            <a:gdLst>
              <a:gd name="connsiteX0" fmla="*/ 0 w 480629"/>
              <a:gd name="connsiteY0" fmla="*/ 2289582 h 2289582"/>
              <a:gd name="connsiteX1" fmla="*/ 240314 w 480629"/>
              <a:gd name="connsiteY1" fmla="*/ 2289582 h 2289582"/>
              <a:gd name="connsiteX2" fmla="*/ 240314 w 480629"/>
              <a:gd name="connsiteY2" fmla="*/ 0 h 2289582"/>
              <a:gd name="connsiteX3" fmla="*/ 480629 w 480629"/>
              <a:gd name="connsiteY3" fmla="*/ 0 h 228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9" h="2289582">
                <a:moveTo>
                  <a:pt x="0" y="2289582"/>
                </a:moveTo>
                <a:lnTo>
                  <a:pt x="240314" y="2289582"/>
                </a:lnTo>
                <a:lnTo>
                  <a:pt x="240314" y="0"/>
                </a:lnTo>
                <a:lnTo>
                  <a:pt x="480629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4528" tIns="1086304" rIns="194527" bIns="108630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/>
          </a:p>
        </p:txBody>
      </p:sp>
      <p:sp>
        <p:nvSpPr>
          <p:cNvPr id="11" name="Полилиния 10"/>
          <p:cNvSpPr/>
          <p:nvPr/>
        </p:nvSpPr>
        <p:spPr>
          <a:xfrm rot="16200000">
            <a:off x="1022531" y="3719119"/>
            <a:ext cx="3856138" cy="732666"/>
          </a:xfrm>
          <a:custGeom>
            <a:avLst/>
            <a:gdLst>
              <a:gd name="connsiteX0" fmla="*/ 0 w 3856138"/>
              <a:gd name="connsiteY0" fmla="*/ 0 h 732666"/>
              <a:gd name="connsiteX1" fmla="*/ 3856138 w 3856138"/>
              <a:gd name="connsiteY1" fmla="*/ 0 h 732666"/>
              <a:gd name="connsiteX2" fmla="*/ 3856138 w 3856138"/>
              <a:gd name="connsiteY2" fmla="*/ 732666 h 732666"/>
              <a:gd name="connsiteX3" fmla="*/ 0 w 3856138"/>
              <a:gd name="connsiteY3" fmla="*/ 732666 h 732666"/>
              <a:gd name="connsiteX4" fmla="*/ 0 w 3856138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138" h="732666">
                <a:moveTo>
                  <a:pt x="0" y="0"/>
                </a:moveTo>
                <a:lnTo>
                  <a:pt x="3856138" y="0"/>
                </a:lnTo>
                <a:lnTo>
                  <a:pt x="3856138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79" tIns="17780" rIns="17780" bIns="1778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Содержание сказки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3797562" y="1429537"/>
            <a:ext cx="2403145" cy="732666"/>
          </a:xfrm>
          <a:custGeom>
            <a:avLst/>
            <a:gdLst>
              <a:gd name="connsiteX0" fmla="*/ 0 w 2403145"/>
              <a:gd name="connsiteY0" fmla="*/ 0 h 732666"/>
              <a:gd name="connsiteX1" fmla="*/ 2403145 w 2403145"/>
              <a:gd name="connsiteY1" fmla="*/ 0 h 732666"/>
              <a:gd name="connsiteX2" fmla="*/ 2403145 w 2403145"/>
              <a:gd name="connsiteY2" fmla="*/ 732666 h 732666"/>
              <a:gd name="connsiteX3" fmla="*/ 0 w 2403145"/>
              <a:gd name="connsiteY3" fmla="*/ 732666 h 732666"/>
              <a:gd name="connsiteX4" fmla="*/ 0 w 2403145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45" h="732666">
                <a:moveTo>
                  <a:pt x="0" y="0"/>
                </a:moveTo>
                <a:lnTo>
                  <a:pt x="2403145" y="0"/>
                </a:lnTo>
                <a:lnTo>
                  <a:pt x="2403145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Повышает эмоциональный фон, интерес, мотивацию</a:t>
            </a:r>
            <a:r>
              <a:rPr kumimoji="0" lang="ru-RU" altLang="ru-RU" sz="105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797562" y="2345370"/>
            <a:ext cx="2403145" cy="732666"/>
          </a:xfrm>
          <a:custGeom>
            <a:avLst/>
            <a:gdLst>
              <a:gd name="connsiteX0" fmla="*/ 0 w 2403145"/>
              <a:gd name="connsiteY0" fmla="*/ 0 h 732666"/>
              <a:gd name="connsiteX1" fmla="*/ 2403145 w 2403145"/>
              <a:gd name="connsiteY1" fmla="*/ 0 h 732666"/>
              <a:gd name="connsiteX2" fmla="*/ 2403145 w 2403145"/>
              <a:gd name="connsiteY2" fmla="*/ 732666 h 732666"/>
              <a:gd name="connsiteX3" fmla="*/ 0 w 2403145"/>
              <a:gd name="connsiteY3" fmla="*/ 732666 h 732666"/>
              <a:gd name="connsiteX4" fmla="*/ 0 w 2403145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45" h="732666">
                <a:moveTo>
                  <a:pt x="0" y="0"/>
                </a:moveTo>
                <a:lnTo>
                  <a:pt x="2403145" y="0"/>
                </a:lnTo>
                <a:lnTo>
                  <a:pt x="2403145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Обостряет внимание, память, мышление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797562" y="3261203"/>
            <a:ext cx="2403145" cy="732666"/>
          </a:xfrm>
          <a:custGeom>
            <a:avLst/>
            <a:gdLst>
              <a:gd name="connsiteX0" fmla="*/ 0 w 2403145"/>
              <a:gd name="connsiteY0" fmla="*/ 0 h 732666"/>
              <a:gd name="connsiteX1" fmla="*/ 2403145 w 2403145"/>
              <a:gd name="connsiteY1" fmla="*/ 0 h 732666"/>
              <a:gd name="connsiteX2" fmla="*/ 2403145 w 2403145"/>
              <a:gd name="connsiteY2" fmla="*/ 732666 h 732666"/>
              <a:gd name="connsiteX3" fmla="*/ 0 w 2403145"/>
              <a:gd name="connsiteY3" fmla="*/ 732666 h 732666"/>
              <a:gd name="connsiteX4" fmla="*/ 0 w 2403145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45" h="732666">
                <a:moveTo>
                  <a:pt x="0" y="0"/>
                </a:moveTo>
                <a:lnTo>
                  <a:pt x="2403145" y="0"/>
                </a:lnTo>
                <a:lnTo>
                  <a:pt x="2403145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Помогает освоить и запомнить  двигательный материал 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3797562" y="4177036"/>
            <a:ext cx="2403145" cy="732666"/>
          </a:xfrm>
          <a:custGeom>
            <a:avLst/>
            <a:gdLst>
              <a:gd name="connsiteX0" fmla="*/ 0 w 2403145"/>
              <a:gd name="connsiteY0" fmla="*/ 0 h 732666"/>
              <a:gd name="connsiteX1" fmla="*/ 2403145 w 2403145"/>
              <a:gd name="connsiteY1" fmla="*/ 0 h 732666"/>
              <a:gd name="connsiteX2" fmla="*/ 2403145 w 2403145"/>
              <a:gd name="connsiteY2" fmla="*/ 732666 h 732666"/>
              <a:gd name="connsiteX3" fmla="*/ 0 w 2403145"/>
              <a:gd name="connsiteY3" fmla="*/ 732666 h 732666"/>
              <a:gd name="connsiteX4" fmla="*/ 0 w 2403145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45" h="732666">
                <a:moveTo>
                  <a:pt x="0" y="0"/>
                </a:moveTo>
                <a:lnTo>
                  <a:pt x="2403145" y="0"/>
                </a:lnTo>
                <a:lnTo>
                  <a:pt x="2403145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Способствует проникновению в образ героев 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выразительному выполнению упражнений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797562" y="5092869"/>
            <a:ext cx="2403145" cy="732666"/>
          </a:xfrm>
          <a:custGeom>
            <a:avLst/>
            <a:gdLst>
              <a:gd name="connsiteX0" fmla="*/ 0 w 2403145"/>
              <a:gd name="connsiteY0" fmla="*/ 0 h 732666"/>
              <a:gd name="connsiteX1" fmla="*/ 2403145 w 2403145"/>
              <a:gd name="connsiteY1" fmla="*/ 0 h 732666"/>
              <a:gd name="connsiteX2" fmla="*/ 2403145 w 2403145"/>
              <a:gd name="connsiteY2" fmla="*/ 732666 h 732666"/>
              <a:gd name="connsiteX3" fmla="*/ 0 w 2403145"/>
              <a:gd name="connsiteY3" fmla="*/ 732666 h 732666"/>
              <a:gd name="connsiteX4" fmla="*/ 0 w 2403145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45" h="732666">
                <a:moveTo>
                  <a:pt x="0" y="0"/>
                </a:moveTo>
                <a:lnTo>
                  <a:pt x="2403145" y="0"/>
                </a:lnTo>
                <a:lnTo>
                  <a:pt x="2403145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Передаёт знания, обогащает нравственно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3797562" y="6008702"/>
            <a:ext cx="2403145" cy="732666"/>
          </a:xfrm>
          <a:custGeom>
            <a:avLst/>
            <a:gdLst>
              <a:gd name="connsiteX0" fmla="*/ 0 w 2403145"/>
              <a:gd name="connsiteY0" fmla="*/ 0 h 732666"/>
              <a:gd name="connsiteX1" fmla="*/ 2403145 w 2403145"/>
              <a:gd name="connsiteY1" fmla="*/ 0 h 732666"/>
              <a:gd name="connsiteX2" fmla="*/ 2403145 w 2403145"/>
              <a:gd name="connsiteY2" fmla="*/ 732666 h 732666"/>
              <a:gd name="connsiteX3" fmla="*/ 0 w 2403145"/>
              <a:gd name="connsiteY3" fmla="*/ 732666 h 732666"/>
              <a:gd name="connsiteX4" fmla="*/ 0 w 2403145"/>
              <a:gd name="connsiteY4" fmla="*/ 0 h 7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145" h="732666">
                <a:moveTo>
                  <a:pt x="0" y="0"/>
                </a:moveTo>
                <a:lnTo>
                  <a:pt x="2403145" y="0"/>
                </a:lnTo>
                <a:lnTo>
                  <a:pt x="2403145" y="732666"/>
                </a:lnTo>
                <a:lnTo>
                  <a:pt x="0" y="732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Способствует коррекции психического состояния </a:t>
            </a:r>
          </a:p>
        </p:txBody>
      </p:sp>
      <p:pic>
        <p:nvPicPr>
          <p:cNvPr id="18" name="Picture 24" descr="&amp;Scy;&amp;kcy;&amp;acy;&amp;zcy;&amp;kcy;&amp;acy; &quot;&amp;Zcy;&amp;icy;&amp;mcy;&amp;ocy;&amp;vcy;&amp;softcy;&amp;iecy; &amp;zcy;&amp;vcy;&amp;iecy;&amp;rcy;&amp;iecy;&amp;jcy;&quot; (&amp;Tcy;&amp;iecy;&amp;rcy;&amp;iecy;&amp;mcy;&amp;ocy;&amp;kcy;) &amp;zcy;&amp;acy;&amp;pcy;&amp;iecy;&amp;chcy;&amp;acy;&amp;tcy;&amp;lcy;&amp;iecy;&amp;lcy;&amp;acy; &amp;zcy;&amp;acy;&amp;kcy;&amp;ocy;&amp;dcy;&amp;icy;&amp;rcy;&amp;ocy;&amp;vcy;&amp;acy;&amp;ncy;&amp;ncy;&amp;ucy;&amp;yucy; - &amp;Fcy;&amp;ocy;&amp;tcy;&amp;ocy; 3539/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2483768" cy="1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&amp;kcy;&amp;acy;&amp;rcy;&amp;tcy;&amp;icy;&amp;ncy;&amp;kcy;&amp;icy; &amp;zhcy;&amp;acy;&amp;rcy; &amp;pcy;&amp;tcy;&amp;icy;&amp;tscy;&amp;ycy; &amp;kcy;&amp;acy;&amp;rcy;&amp;acy;&amp;ncy;&amp;dcy;&amp;acy;&amp;shcy;&amp;ocy;&amp;m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244527" cy="179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79512" y="836712"/>
            <a:ext cx="896448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alt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7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Соотнесение двигательного, музыкального и литературного материала в комплексе сюжетно-ролевой ритмической гимнастики</a:t>
            </a:r>
            <a:r>
              <a:rPr lang="ru-RU" altLang="ru-RU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altLang="ru-RU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altLang="ru-RU" sz="6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Group 2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7297661"/>
              </p:ext>
            </p:extLst>
          </p:nvPr>
        </p:nvGraphicFramePr>
        <p:xfrm>
          <a:off x="395536" y="1700807"/>
          <a:ext cx="8244408" cy="4392489"/>
        </p:xfrm>
        <a:graphic>
          <a:graphicData uri="http://schemas.openxmlformats.org/drawingml/2006/table">
            <a:tbl>
              <a:tblPr/>
              <a:tblGrid>
                <a:gridCol w="2748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8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8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871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Двигательный компонент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Музыкальный 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компонент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Сюжетный 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компонент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1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Подготовительная часть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1–3 композиции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Завязка действия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51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Основная часть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4–10 композиций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действия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51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Заключительная часть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1–2 композиции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Финал действия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22" name="Picture 2" descr="C:\[DATA]\ДОШКОЛЬНОЕ ОБРАЗОВАНИЕ\Вебинар Школа 2100\20019\no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1535832" cy="1151874"/>
          </a:xfrm>
          <a:prstGeom prst="rect">
            <a:avLst/>
          </a:prstGeom>
          <a:noFill/>
        </p:spPr>
      </p:pic>
      <p:pic>
        <p:nvPicPr>
          <p:cNvPr id="5124" name="Picture 4" descr="C:\[DATA]\ДОШКОЛЬНОЕ ОБРАЗОВАНИЕ\Вебинар Школа 2100\20019\i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1224136" cy="1080042"/>
          </a:xfrm>
          <a:prstGeom prst="rect">
            <a:avLst/>
          </a:prstGeom>
          <a:noFill/>
        </p:spPr>
      </p:pic>
      <p:pic>
        <p:nvPicPr>
          <p:cNvPr id="5126" name="Picture 6" descr="C:\[DATA]\ДОШКОЛЬНОЕ ОБРАЗОВАНИЕ\Вебинар Школа 2100\20019\12995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16832"/>
            <a:ext cx="1303237" cy="1303237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>
          <a:xfrm>
            <a:off x="4067944" y="1340768"/>
            <a:ext cx="492365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является неотъемлемой частью </a:t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сюжетно-ролевой ритмической гимнастики.</a:t>
            </a:r>
          </a:p>
          <a:p>
            <a:pPr marL="0" indent="0">
              <a:spcBef>
                <a:spcPts val="0"/>
              </a:spcBef>
              <a:buNone/>
            </a:pPr>
            <a:endParaRPr lang="ru-RU" altLang="ru-RU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Игровой метод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основной в организации занятий.</a:t>
            </a:r>
          </a:p>
          <a:p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6" descr="&amp;Dcy;&amp;iecy;&amp;tcy;&amp;icy; &amp;scy; &amp;vcy;&amp;ocy;&amp;zcy;&amp;dcy;&amp;ucy;&amp;shcy;&amp;ncy;&amp;ycy;&amp;mcy;&amp;icy; &amp;shcy;&amp;acy;&amp;rcy;&amp;acy;&amp;mcy;&amp;icy; - &amp;Scy;&amp;tcy;&amp;ocy;&amp;kcy;&amp;ocy;&amp;vcy;&amp;ocy;&amp;iecy; &amp;vcy;&amp;iecy;&amp;kcy;&amp;tcy;&amp;ocy;&amp;rcy;&amp;ncy;&amp;ocy;&amp;iecy; &amp;icy;&amp;zcy;&amp;ocy;&amp;bcy;&amp;rcy;&amp;acy;&amp;zhcy;&amp;iecy;&amp;ncy;&amp;icy;&amp;iecy; Usikova #18564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150096" cy="252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&amp;Dcy;&amp;rcy;&amp;acy;&amp;mcy;&amp;acy;&amp;tcy;&amp;icy;&amp;zcy;&amp;acy;&amp;tscy;&amp;icy;&amp;yacy; &amp;scy;&amp;kcy;&amp;acy;&amp;zcy;&amp;kcy;&amp;icy; &quot;&amp;Tcy;&amp;iecy;&amp;rcy;&amp;iecy;&amp;mcy;&amp;ocy;&amp;kcy;&quot; - &amp;Gcy;&amp;rcy;&amp;ucy;&amp;pcy;&amp;pcy;&amp;acy; &amp;Lcy;&amp;ucy;&amp;chcy;&amp;icy;&amp;kcy;&amp;icy; - &amp;Dcy;&amp;iecy;&amp;tcy;&amp;icy; - &amp;Fcy;&amp;ocy;&amp;tcy;&amp;ocy;&amp;acy;&amp;lcy;&amp;softcy;&amp;bcy;&amp;ocy;&amp;mcy;&amp;ycy; - &amp;Dcy;&amp;iecy;&amp;tcy;&amp;scy;&amp;kcy;&amp;icy;&amp;jcy; &amp;scy;&amp;acy;&amp;dcy; 107 &quot;&amp;Mcy;&amp;acy;&amp;yacy;&amp;chcy;&amp;ocy;&amp;kcy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5024"/>
            <a:ext cx="3214058" cy="24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/>
          </p:cNvSpPr>
          <p:nvPr/>
        </p:nvSpPr>
        <p:spPr>
          <a:xfrm>
            <a:off x="395536" y="4005064"/>
            <a:ext cx="540060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Самым ярким его проявлением является метод  </a:t>
            </a: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игры-драматизации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позволяющий разыгрывать сюжет сказки по ролям, тем самым превращая деятельность в рамках сюжетно-ролевой ритмической гимнастики в </a:t>
            </a:r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театральную деятельность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altLang="ru-RU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31840" y="1124744"/>
            <a:ext cx="5328592" cy="12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 </a:t>
            </a:r>
          </a:p>
          <a:p>
            <a:pPr algn="l"/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разных этапах освоения комплекса </a:t>
            </a:r>
          </a:p>
          <a:p>
            <a:pPr algn="l"/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сюжетно-ролевой ритмической гимнастики </a:t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 свою специфику проявления 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0" y="2852936"/>
            <a:ext cx="9144000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первом этапе (1–10-е занятия) игровой метод используется для освоения отдельных движений и создания с их помощью художественных образов действующих героев сказки.</a:t>
            </a:r>
          </a:p>
          <a:p>
            <a:pPr>
              <a:lnSpc>
                <a:spcPct val="90000"/>
              </a:lnSpc>
            </a:pPr>
            <a:endParaRPr lang="ru-RU" altLang="ru-R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втором этапе (11–20-е занятия), после разучивания комплекса в целом, начинается игра в «Театр одного актёра», когда ребёнок  изображает по ходу сюжета каждого героя.</a:t>
            </a:r>
          </a:p>
          <a:p>
            <a:pPr>
              <a:lnSpc>
                <a:spcPct val="90000"/>
              </a:lnSpc>
            </a:pPr>
            <a:endParaRPr lang="ru-RU" altLang="ru-R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только на третьем этапе (21–30-е занятия), после освоения и осмысления двигательных образов, переходим к ролевому разыгрыванию сюжета сказки. </a:t>
            </a:r>
          </a:p>
        </p:txBody>
      </p:sp>
      <p:pic>
        <p:nvPicPr>
          <p:cNvPr id="6" name="Picture 5" descr="&amp;Ecy;&amp;kcy;&amp;ocy;&amp;lcy;&amp;ocy;&amp;gcy;&amp;icy;&amp;chcy;&amp;iecy;&amp;scy;&amp;kcy;&amp;acy;&amp;yacy; &amp;scy;&amp;kcy;&amp;acy;&amp;zcy;&amp;kcy;&amp;acy;-&amp;dcy;&amp;rcy;&amp;acy;&amp;mcy;&amp;acy;&amp;tcy;&amp;icy;&amp;zcy;&amp;acy;&amp;tscy;&amp;icy;&amp;yacy; &quot;&amp;Tcy;&amp;iecy;&amp;rcy;&amp;iecy;&amp;mcy;&amp;ocy;&amp;kcy;&quot; - &amp;Pcy;&amp;iecy;&amp;dcy;&amp;acy;&amp;gcy;&amp;ocy;&amp;gcy;&amp;icy;&amp;chcy;&amp;iecy;&amp;scy;&amp;kcy;&amp;icy;&amp;jcy; &amp;pcy;&amp;ocy;&amp;rcy;&amp;tcy;&amp;acy;&amp;lcy; &quot;&amp;Ocy; &amp;dcy;&amp;iecy;&amp;tcy;&amp;scy;&amp;tcy;&amp;vcy;&amp;iecy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92" y="1086048"/>
            <a:ext cx="2514600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928662" y="0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0" y="44624"/>
            <a:ext cx="91440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 × музыка × сказка × игра × театр =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043608" y="934616"/>
            <a:ext cx="7560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 сюжетно-ролевой ритмической гимнастики </a:t>
            </a:r>
          </a:p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позиций игровой деятельности можно характеризовать так.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4648200" y="3103838"/>
            <a:ext cx="3401777" cy="3935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6797"/>
                </a:lnTo>
                <a:lnTo>
                  <a:pt x="3401777" y="196797"/>
                </a:lnTo>
                <a:lnTo>
                  <a:pt x="3401777" y="39359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олилиния 5"/>
          <p:cNvSpPr/>
          <p:nvPr/>
        </p:nvSpPr>
        <p:spPr>
          <a:xfrm>
            <a:off x="4648200" y="3103838"/>
            <a:ext cx="1133925" cy="3935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6797"/>
                </a:lnTo>
                <a:lnTo>
                  <a:pt x="1133925" y="196797"/>
                </a:lnTo>
                <a:lnTo>
                  <a:pt x="1133925" y="39359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олилиния 6"/>
          <p:cNvSpPr/>
          <p:nvPr/>
        </p:nvSpPr>
        <p:spPr>
          <a:xfrm>
            <a:off x="3514274" y="3103838"/>
            <a:ext cx="1133925" cy="3935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33925" y="0"/>
                </a:moveTo>
                <a:lnTo>
                  <a:pt x="1133925" y="196797"/>
                </a:lnTo>
                <a:lnTo>
                  <a:pt x="0" y="196797"/>
                </a:lnTo>
                <a:lnTo>
                  <a:pt x="0" y="39359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 7"/>
          <p:cNvSpPr/>
          <p:nvPr/>
        </p:nvSpPr>
        <p:spPr>
          <a:xfrm>
            <a:off x="1246422" y="3103838"/>
            <a:ext cx="3401777" cy="3935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01777" y="0"/>
                </a:moveTo>
                <a:lnTo>
                  <a:pt x="3401777" y="196797"/>
                </a:lnTo>
                <a:lnTo>
                  <a:pt x="0" y="196797"/>
                </a:lnTo>
                <a:lnTo>
                  <a:pt x="0" y="39359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3711071" y="2166710"/>
            <a:ext cx="1874257" cy="937128"/>
          </a:xfrm>
          <a:custGeom>
            <a:avLst/>
            <a:gdLst>
              <a:gd name="connsiteX0" fmla="*/ 0 w 1874257"/>
              <a:gd name="connsiteY0" fmla="*/ 0 h 937128"/>
              <a:gd name="connsiteX1" fmla="*/ 1874257 w 1874257"/>
              <a:gd name="connsiteY1" fmla="*/ 0 h 937128"/>
              <a:gd name="connsiteX2" fmla="*/ 1874257 w 1874257"/>
              <a:gd name="connsiteY2" fmla="*/ 937128 h 937128"/>
              <a:gd name="connsiteX3" fmla="*/ 0 w 1874257"/>
              <a:gd name="connsiteY3" fmla="*/ 937128 h 937128"/>
              <a:gd name="connsiteX4" fmla="*/ 0 w 1874257"/>
              <a:gd name="connsiteY4" fmla="*/ 0 h 9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257" h="937128">
                <a:moveTo>
                  <a:pt x="0" y="0"/>
                </a:moveTo>
                <a:lnTo>
                  <a:pt x="1874257" y="0"/>
                </a:lnTo>
                <a:lnTo>
                  <a:pt x="1874257" y="937128"/>
                </a:lnTo>
                <a:lnTo>
                  <a:pt x="0" y="93712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упражнений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СРРГ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09293" y="3497433"/>
            <a:ext cx="1874257" cy="937128"/>
          </a:xfrm>
          <a:custGeom>
            <a:avLst/>
            <a:gdLst>
              <a:gd name="connsiteX0" fmla="*/ 0 w 1874257"/>
              <a:gd name="connsiteY0" fmla="*/ 0 h 937128"/>
              <a:gd name="connsiteX1" fmla="*/ 1874257 w 1874257"/>
              <a:gd name="connsiteY1" fmla="*/ 0 h 937128"/>
              <a:gd name="connsiteX2" fmla="*/ 1874257 w 1874257"/>
              <a:gd name="connsiteY2" fmla="*/ 937128 h 937128"/>
              <a:gd name="connsiteX3" fmla="*/ 0 w 1874257"/>
              <a:gd name="connsiteY3" fmla="*/ 937128 h 937128"/>
              <a:gd name="connsiteX4" fmla="*/ 0 w 1874257"/>
              <a:gd name="connsiteY4" fmla="*/ 0 h 9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257" h="937128">
                <a:moveTo>
                  <a:pt x="0" y="0"/>
                </a:moveTo>
                <a:lnTo>
                  <a:pt x="1874257" y="0"/>
                </a:lnTo>
                <a:lnTo>
                  <a:pt x="1874257" y="937128"/>
                </a:lnTo>
                <a:lnTo>
                  <a:pt x="0" y="93712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Подвижная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77145" y="3497433"/>
            <a:ext cx="1874257" cy="937128"/>
          </a:xfrm>
          <a:custGeom>
            <a:avLst/>
            <a:gdLst>
              <a:gd name="connsiteX0" fmla="*/ 0 w 1874257"/>
              <a:gd name="connsiteY0" fmla="*/ 0 h 937128"/>
              <a:gd name="connsiteX1" fmla="*/ 1874257 w 1874257"/>
              <a:gd name="connsiteY1" fmla="*/ 0 h 937128"/>
              <a:gd name="connsiteX2" fmla="*/ 1874257 w 1874257"/>
              <a:gd name="connsiteY2" fmla="*/ 937128 h 937128"/>
              <a:gd name="connsiteX3" fmla="*/ 0 w 1874257"/>
              <a:gd name="connsiteY3" fmla="*/ 937128 h 937128"/>
              <a:gd name="connsiteX4" fmla="*/ 0 w 1874257"/>
              <a:gd name="connsiteY4" fmla="*/ 0 h 9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257" h="937128">
                <a:moveTo>
                  <a:pt x="0" y="0"/>
                </a:moveTo>
                <a:lnTo>
                  <a:pt x="1874257" y="0"/>
                </a:lnTo>
                <a:lnTo>
                  <a:pt x="1874257" y="937128"/>
                </a:lnTo>
                <a:lnTo>
                  <a:pt x="0" y="93712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Музыкальная игра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844997" y="3497433"/>
            <a:ext cx="1874257" cy="937128"/>
          </a:xfrm>
          <a:custGeom>
            <a:avLst/>
            <a:gdLst>
              <a:gd name="connsiteX0" fmla="*/ 0 w 1874257"/>
              <a:gd name="connsiteY0" fmla="*/ 0 h 937128"/>
              <a:gd name="connsiteX1" fmla="*/ 1874257 w 1874257"/>
              <a:gd name="connsiteY1" fmla="*/ 0 h 937128"/>
              <a:gd name="connsiteX2" fmla="*/ 1874257 w 1874257"/>
              <a:gd name="connsiteY2" fmla="*/ 937128 h 937128"/>
              <a:gd name="connsiteX3" fmla="*/ 0 w 1874257"/>
              <a:gd name="connsiteY3" fmla="*/ 937128 h 937128"/>
              <a:gd name="connsiteX4" fmla="*/ 0 w 1874257"/>
              <a:gd name="connsiteY4" fmla="*/ 0 h 9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257" h="937128">
                <a:moveTo>
                  <a:pt x="0" y="0"/>
                </a:moveTo>
                <a:lnTo>
                  <a:pt x="1874257" y="0"/>
                </a:lnTo>
                <a:lnTo>
                  <a:pt x="1874257" y="937128"/>
                </a:lnTo>
                <a:lnTo>
                  <a:pt x="0" y="93712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300" b="1" i="0" u="none" strike="noStrike" kern="1200" cap="none" normalizeH="0" baseline="0" dirty="0">
              <a:ln/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300" b="1" i="0" u="none" strike="noStrike" kern="1200" cap="none" normalizeH="0" baseline="0" dirty="0">
              <a:ln/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7112848" y="3497433"/>
            <a:ext cx="1874257" cy="937128"/>
          </a:xfrm>
          <a:custGeom>
            <a:avLst/>
            <a:gdLst>
              <a:gd name="connsiteX0" fmla="*/ 0 w 1874257"/>
              <a:gd name="connsiteY0" fmla="*/ 0 h 937128"/>
              <a:gd name="connsiteX1" fmla="*/ 1874257 w 1874257"/>
              <a:gd name="connsiteY1" fmla="*/ 0 h 937128"/>
              <a:gd name="connsiteX2" fmla="*/ 1874257 w 1874257"/>
              <a:gd name="connsiteY2" fmla="*/ 937128 h 937128"/>
              <a:gd name="connsiteX3" fmla="*/ 0 w 1874257"/>
              <a:gd name="connsiteY3" fmla="*/ 937128 h 937128"/>
              <a:gd name="connsiteX4" fmla="*/ 0 w 1874257"/>
              <a:gd name="connsiteY4" fmla="*/ 0 h 9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257" h="937128">
                <a:moveTo>
                  <a:pt x="0" y="0"/>
                </a:moveTo>
                <a:lnTo>
                  <a:pt x="1874257" y="0"/>
                </a:lnTo>
                <a:lnTo>
                  <a:pt x="1874257" y="937128"/>
                </a:lnTo>
                <a:lnTo>
                  <a:pt x="0" y="93712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Игра-драматизация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43702" y="6528430"/>
            <a:ext cx="250934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30006"/>
            <a:ext cx="9144000" cy="22991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Интегрированное решение задач развития дошкольника во всех образовательных областях средствами сюжетно-ролевой ритмической гимнастики </a:t>
            </a:r>
            <a:endParaRPr lang="en-US" altLang="ru-RU" sz="36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2" descr="G:\вебинары конференции\Шаблоны для презентаций ДО и школы\шаблон 2018\LOGO_DETSKIY_SAD_ORAN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4287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6998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Интегрированное решение задач основных направлений развития дошкольника средствами сюжетно-ролевой ритмической гимнастики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857224" y="4929198"/>
            <a:ext cx="794799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сюжетно-ролевой ритмической гимнастики обеспечивают </a:t>
            </a:r>
            <a:r>
              <a:rPr lang="ru-RU" altLang="ru-RU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полисенсорное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воздействие на организм через зрительный, слуховой, мышечно-суставной анализатор. 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4581394" y="3388665"/>
            <a:ext cx="3674287" cy="3376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6247"/>
                </a:lnTo>
                <a:lnTo>
                  <a:pt x="3674287" y="226247"/>
                </a:lnTo>
                <a:lnTo>
                  <a:pt x="3674287" y="337645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олилиния 5"/>
          <p:cNvSpPr/>
          <p:nvPr/>
        </p:nvSpPr>
        <p:spPr>
          <a:xfrm>
            <a:off x="4581394" y="3388665"/>
            <a:ext cx="2204572" cy="3376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6247"/>
                </a:lnTo>
                <a:lnTo>
                  <a:pt x="2204572" y="226247"/>
                </a:lnTo>
                <a:lnTo>
                  <a:pt x="2204572" y="337645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олилиния 6"/>
          <p:cNvSpPr/>
          <p:nvPr/>
        </p:nvSpPr>
        <p:spPr>
          <a:xfrm>
            <a:off x="4581394" y="3388665"/>
            <a:ext cx="734857" cy="3376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6247"/>
                </a:lnTo>
                <a:lnTo>
                  <a:pt x="734857" y="226247"/>
                </a:lnTo>
                <a:lnTo>
                  <a:pt x="734857" y="337645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 7"/>
          <p:cNvSpPr/>
          <p:nvPr/>
        </p:nvSpPr>
        <p:spPr>
          <a:xfrm>
            <a:off x="3846537" y="3388665"/>
            <a:ext cx="734857" cy="3376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34857" y="0"/>
                </a:moveTo>
                <a:lnTo>
                  <a:pt x="734857" y="226247"/>
                </a:lnTo>
                <a:lnTo>
                  <a:pt x="0" y="226247"/>
                </a:lnTo>
                <a:lnTo>
                  <a:pt x="0" y="337645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2376822" y="3388665"/>
            <a:ext cx="2204572" cy="3376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204572" y="0"/>
                </a:moveTo>
                <a:lnTo>
                  <a:pt x="2204572" y="226247"/>
                </a:lnTo>
                <a:lnTo>
                  <a:pt x="0" y="226247"/>
                </a:lnTo>
                <a:lnTo>
                  <a:pt x="0" y="337645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 9"/>
          <p:cNvSpPr/>
          <p:nvPr/>
        </p:nvSpPr>
        <p:spPr>
          <a:xfrm>
            <a:off x="907107" y="3388665"/>
            <a:ext cx="3674287" cy="3376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74287" y="0"/>
                </a:moveTo>
                <a:lnTo>
                  <a:pt x="3674287" y="226247"/>
                </a:lnTo>
                <a:lnTo>
                  <a:pt x="0" y="226247"/>
                </a:lnTo>
                <a:lnTo>
                  <a:pt x="0" y="337645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3140223" y="2077935"/>
            <a:ext cx="2882342" cy="1310729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Полилиния 11"/>
          <p:cNvSpPr/>
          <p:nvPr/>
        </p:nvSpPr>
        <p:spPr>
          <a:xfrm>
            <a:off x="3273834" y="2204865"/>
            <a:ext cx="2882342" cy="1310729"/>
          </a:xfrm>
          <a:custGeom>
            <a:avLst/>
            <a:gdLst>
              <a:gd name="connsiteX0" fmla="*/ 0 w 2882342"/>
              <a:gd name="connsiteY0" fmla="*/ 131073 h 1310729"/>
              <a:gd name="connsiteX1" fmla="*/ 131073 w 2882342"/>
              <a:gd name="connsiteY1" fmla="*/ 0 h 1310729"/>
              <a:gd name="connsiteX2" fmla="*/ 2751269 w 2882342"/>
              <a:gd name="connsiteY2" fmla="*/ 0 h 1310729"/>
              <a:gd name="connsiteX3" fmla="*/ 2882342 w 2882342"/>
              <a:gd name="connsiteY3" fmla="*/ 131073 h 1310729"/>
              <a:gd name="connsiteX4" fmla="*/ 2882342 w 2882342"/>
              <a:gd name="connsiteY4" fmla="*/ 1179656 h 1310729"/>
              <a:gd name="connsiteX5" fmla="*/ 2751269 w 2882342"/>
              <a:gd name="connsiteY5" fmla="*/ 1310729 h 1310729"/>
              <a:gd name="connsiteX6" fmla="*/ 131073 w 2882342"/>
              <a:gd name="connsiteY6" fmla="*/ 1310729 h 1310729"/>
              <a:gd name="connsiteX7" fmla="*/ 0 w 2882342"/>
              <a:gd name="connsiteY7" fmla="*/ 1179656 h 1310729"/>
              <a:gd name="connsiteX8" fmla="*/ 0 w 2882342"/>
              <a:gd name="connsiteY8" fmla="*/ 131073 h 131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342" h="1310729">
                <a:moveTo>
                  <a:pt x="0" y="131073"/>
                </a:moveTo>
                <a:cubicBezTo>
                  <a:pt x="0" y="58683"/>
                  <a:pt x="58683" y="0"/>
                  <a:pt x="131073" y="0"/>
                </a:cubicBezTo>
                <a:lnTo>
                  <a:pt x="2751269" y="0"/>
                </a:lnTo>
                <a:cubicBezTo>
                  <a:pt x="2823659" y="0"/>
                  <a:pt x="2882342" y="58683"/>
                  <a:pt x="2882342" y="131073"/>
                </a:cubicBezTo>
                <a:lnTo>
                  <a:pt x="2882342" y="1179656"/>
                </a:lnTo>
                <a:cubicBezTo>
                  <a:pt x="2882342" y="1252046"/>
                  <a:pt x="2823659" y="1310729"/>
                  <a:pt x="2751269" y="1310729"/>
                </a:cubicBezTo>
                <a:lnTo>
                  <a:pt x="131073" y="1310729"/>
                </a:lnTo>
                <a:cubicBezTo>
                  <a:pt x="58683" y="1310729"/>
                  <a:pt x="0" y="1252046"/>
                  <a:pt x="0" y="1179656"/>
                </a:cubicBezTo>
                <a:lnTo>
                  <a:pt x="0" y="13107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590" tIns="114590" rIns="114590" bIns="11459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педагогического воздействия</a:t>
            </a:r>
            <a:r>
              <a:rPr kumimoji="0" lang="ru-RU" altLang="ru-RU" sz="2000" b="0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5860" y="3726310"/>
            <a:ext cx="1202494" cy="763583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Полилиния 13"/>
          <p:cNvSpPr/>
          <p:nvPr/>
        </p:nvSpPr>
        <p:spPr>
          <a:xfrm>
            <a:off x="439470" y="3853240"/>
            <a:ext cx="1202494" cy="763583"/>
          </a:xfrm>
          <a:custGeom>
            <a:avLst/>
            <a:gdLst>
              <a:gd name="connsiteX0" fmla="*/ 0 w 1202494"/>
              <a:gd name="connsiteY0" fmla="*/ 76358 h 763583"/>
              <a:gd name="connsiteX1" fmla="*/ 76358 w 1202494"/>
              <a:gd name="connsiteY1" fmla="*/ 0 h 763583"/>
              <a:gd name="connsiteX2" fmla="*/ 1126136 w 1202494"/>
              <a:gd name="connsiteY2" fmla="*/ 0 h 763583"/>
              <a:gd name="connsiteX3" fmla="*/ 1202494 w 1202494"/>
              <a:gd name="connsiteY3" fmla="*/ 76358 h 763583"/>
              <a:gd name="connsiteX4" fmla="*/ 1202494 w 1202494"/>
              <a:gd name="connsiteY4" fmla="*/ 687225 h 763583"/>
              <a:gd name="connsiteX5" fmla="*/ 1126136 w 1202494"/>
              <a:gd name="connsiteY5" fmla="*/ 763583 h 763583"/>
              <a:gd name="connsiteX6" fmla="*/ 76358 w 1202494"/>
              <a:gd name="connsiteY6" fmla="*/ 763583 h 763583"/>
              <a:gd name="connsiteX7" fmla="*/ 0 w 1202494"/>
              <a:gd name="connsiteY7" fmla="*/ 687225 h 763583"/>
              <a:gd name="connsiteX8" fmla="*/ 0 w 1202494"/>
              <a:gd name="connsiteY8" fmla="*/ 76358 h 7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494" h="763583">
                <a:moveTo>
                  <a:pt x="0" y="76358"/>
                </a:moveTo>
                <a:cubicBezTo>
                  <a:pt x="0" y="34187"/>
                  <a:pt x="34187" y="0"/>
                  <a:pt x="76358" y="0"/>
                </a:cubicBezTo>
                <a:lnTo>
                  <a:pt x="1126136" y="0"/>
                </a:lnTo>
                <a:cubicBezTo>
                  <a:pt x="1168307" y="0"/>
                  <a:pt x="1202494" y="34187"/>
                  <a:pt x="1202494" y="76358"/>
                </a:cubicBezTo>
                <a:lnTo>
                  <a:pt x="1202494" y="687225"/>
                </a:lnTo>
                <a:cubicBezTo>
                  <a:pt x="1202494" y="729396"/>
                  <a:pt x="1168307" y="763583"/>
                  <a:pt x="1126136" y="763583"/>
                </a:cubicBezTo>
                <a:lnTo>
                  <a:pt x="76358" y="763583"/>
                </a:lnTo>
                <a:cubicBezTo>
                  <a:pt x="34187" y="763583"/>
                  <a:pt x="0" y="729396"/>
                  <a:pt x="0" y="687225"/>
                </a:cubicBezTo>
                <a:lnTo>
                  <a:pt x="0" y="76358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085" tIns="68085" rIns="68085" bIns="680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Физические упражнения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75575" y="3726310"/>
            <a:ext cx="1202494" cy="763583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олилиния 15"/>
          <p:cNvSpPr/>
          <p:nvPr/>
        </p:nvSpPr>
        <p:spPr>
          <a:xfrm>
            <a:off x="1909185" y="3853240"/>
            <a:ext cx="1202494" cy="763583"/>
          </a:xfrm>
          <a:custGeom>
            <a:avLst/>
            <a:gdLst>
              <a:gd name="connsiteX0" fmla="*/ 0 w 1202494"/>
              <a:gd name="connsiteY0" fmla="*/ 76358 h 763583"/>
              <a:gd name="connsiteX1" fmla="*/ 76358 w 1202494"/>
              <a:gd name="connsiteY1" fmla="*/ 0 h 763583"/>
              <a:gd name="connsiteX2" fmla="*/ 1126136 w 1202494"/>
              <a:gd name="connsiteY2" fmla="*/ 0 h 763583"/>
              <a:gd name="connsiteX3" fmla="*/ 1202494 w 1202494"/>
              <a:gd name="connsiteY3" fmla="*/ 76358 h 763583"/>
              <a:gd name="connsiteX4" fmla="*/ 1202494 w 1202494"/>
              <a:gd name="connsiteY4" fmla="*/ 687225 h 763583"/>
              <a:gd name="connsiteX5" fmla="*/ 1126136 w 1202494"/>
              <a:gd name="connsiteY5" fmla="*/ 763583 h 763583"/>
              <a:gd name="connsiteX6" fmla="*/ 76358 w 1202494"/>
              <a:gd name="connsiteY6" fmla="*/ 763583 h 763583"/>
              <a:gd name="connsiteX7" fmla="*/ 0 w 1202494"/>
              <a:gd name="connsiteY7" fmla="*/ 687225 h 763583"/>
              <a:gd name="connsiteX8" fmla="*/ 0 w 1202494"/>
              <a:gd name="connsiteY8" fmla="*/ 76358 h 7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494" h="763583">
                <a:moveTo>
                  <a:pt x="0" y="76358"/>
                </a:moveTo>
                <a:cubicBezTo>
                  <a:pt x="0" y="34187"/>
                  <a:pt x="34187" y="0"/>
                  <a:pt x="76358" y="0"/>
                </a:cubicBezTo>
                <a:lnTo>
                  <a:pt x="1126136" y="0"/>
                </a:lnTo>
                <a:cubicBezTo>
                  <a:pt x="1168307" y="0"/>
                  <a:pt x="1202494" y="34187"/>
                  <a:pt x="1202494" y="76358"/>
                </a:cubicBezTo>
                <a:lnTo>
                  <a:pt x="1202494" y="687225"/>
                </a:lnTo>
                <a:cubicBezTo>
                  <a:pt x="1202494" y="729396"/>
                  <a:pt x="1168307" y="763583"/>
                  <a:pt x="1126136" y="763583"/>
                </a:cubicBezTo>
                <a:lnTo>
                  <a:pt x="76358" y="763583"/>
                </a:lnTo>
                <a:cubicBezTo>
                  <a:pt x="34187" y="763583"/>
                  <a:pt x="0" y="729396"/>
                  <a:pt x="0" y="687225"/>
                </a:cubicBezTo>
                <a:lnTo>
                  <a:pt x="0" y="76358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085" tIns="68085" rIns="68085" bIns="680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kern="1200" cap="none" normalizeH="0" baseline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45290" y="3726310"/>
            <a:ext cx="1202494" cy="763583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Полилиния 17"/>
          <p:cNvSpPr/>
          <p:nvPr/>
        </p:nvSpPr>
        <p:spPr>
          <a:xfrm>
            <a:off x="3378900" y="3853240"/>
            <a:ext cx="1202494" cy="763583"/>
          </a:xfrm>
          <a:custGeom>
            <a:avLst/>
            <a:gdLst>
              <a:gd name="connsiteX0" fmla="*/ 0 w 1202494"/>
              <a:gd name="connsiteY0" fmla="*/ 76358 h 763583"/>
              <a:gd name="connsiteX1" fmla="*/ 76358 w 1202494"/>
              <a:gd name="connsiteY1" fmla="*/ 0 h 763583"/>
              <a:gd name="connsiteX2" fmla="*/ 1126136 w 1202494"/>
              <a:gd name="connsiteY2" fmla="*/ 0 h 763583"/>
              <a:gd name="connsiteX3" fmla="*/ 1202494 w 1202494"/>
              <a:gd name="connsiteY3" fmla="*/ 76358 h 763583"/>
              <a:gd name="connsiteX4" fmla="*/ 1202494 w 1202494"/>
              <a:gd name="connsiteY4" fmla="*/ 687225 h 763583"/>
              <a:gd name="connsiteX5" fmla="*/ 1126136 w 1202494"/>
              <a:gd name="connsiteY5" fmla="*/ 763583 h 763583"/>
              <a:gd name="connsiteX6" fmla="*/ 76358 w 1202494"/>
              <a:gd name="connsiteY6" fmla="*/ 763583 h 763583"/>
              <a:gd name="connsiteX7" fmla="*/ 0 w 1202494"/>
              <a:gd name="connsiteY7" fmla="*/ 687225 h 763583"/>
              <a:gd name="connsiteX8" fmla="*/ 0 w 1202494"/>
              <a:gd name="connsiteY8" fmla="*/ 76358 h 7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494" h="763583">
                <a:moveTo>
                  <a:pt x="0" y="76358"/>
                </a:moveTo>
                <a:cubicBezTo>
                  <a:pt x="0" y="34187"/>
                  <a:pt x="34187" y="0"/>
                  <a:pt x="76358" y="0"/>
                </a:cubicBezTo>
                <a:lnTo>
                  <a:pt x="1126136" y="0"/>
                </a:lnTo>
                <a:cubicBezTo>
                  <a:pt x="1168307" y="0"/>
                  <a:pt x="1202494" y="34187"/>
                  <a:pt x="1202494" y="76358"/>
                </a:cubicBezTo>
                <a:lnTo>
                  <a:pt x="1202494" y="687225"/>
                </a:lnTo>
                <a:cubicBezTo>
                  <a:pt x="1202494" y="729396"/>
                  <a:pt x="1168307" y="763583"/>
                  <a:pt x="1126136" y="763583"/>
                </a:cubicBezTo>
                <a:lnTo>
                  <a:pt x="76358" y="763583"/>
                </a:lnTo>
                <a:cubicBezTo>
                  <a:pt x="34187" y="763583"/>
                  <a:pt x="0" y="729396"/>
                  <a:pt x="0" y="687225"/>
                </a:cubicBezTo>
                <a:lnTo>
                  <a:pt x="0" y="76358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085" tIns="68085" rIns="68085" bIns="680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Литература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5005" y="3726310"/>
            <a:ext cx="1202494" cy="763583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олилиния 19"/>
          <p:cNvSpPr/>
          <p:nvPr/>
        </p:nvSpPr>
        <p:spPr>
          <a:xfrm>
            <a:off x="4848615" y="3853240"/>
            <a:ext cx="1202494" cy="763583"/>
          </a:xfrm>
          <a:custGeom>
            <a:avLst/>
            <a:gdLst>
              <a:gd name="connsiteX0" fmla="*/ 0 w 1202494"/>
              <a:gd name="connsiteY0" fmla="*/ 76358 h 763583"/>
              <a:gd name="connsiteX1" fmla="*/ 76358 w 1202494"/>
              <a:gd name="connsiteY1" fmla="*/ 0 h 763583"/>
              <a:gd name="connsiteX2" fmla="*/ 1126136 w 1202494"/>
              <a:gd name="connsiteY2" fmla="*/ 0 h 763583"/>
              <a:gd name="connsiteX3" fmla="*/ 1202494 w 1202494"/>
              <a:gd name="connsiteY3" fmla="*/ 76358 h 763583"/>
              <a:gd name="connsiteX4" fmla="*/ 1202494 w 1202494"/>
              <a:gd name="connsiteY4" fmla="*/ 687225 h 763583"/>
              <a:gd name="connsiteX5" fmla="*/ 1126136 w 1202494"/>
              <a:gd name="connsiteY5" fmla="*/ 763583 h 763583"/>
              <a:gd name="connsiteX6" fmla="*/ 76358 w 1202494"/>
              <a:gd name="connsiteY6" fmla="*/ 763583 h 763583"/>
              <a:gd name="connsiteX7" fmla="*/ 0 w 1202494"/>
              <a:gd name="connsiteY7" fmla="*/ 687225 h 763583"/>
              <a:gd name="connsiteX8" fmla="*/ 0 w 1202494"/>
              <a:gd name="connsiteY8" fmla="*/ 76358 h 7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494" h="763583">
                <a:moveTo>
                  <a:pt x="0" y="76358"/>
                </a:moveTo>
                <a:cubicBezTo>
                  <a:pt x="0" y="34187"/>
                  <a:pt x="34187" y="0"/>
                  <a:pt x="76358" y="0"/>
                </a:cubicBezTo>
                <a:lnTo>
                  <a:pt x="1126136" y="0"/>
                </a:lnTo>
                <a:cubicBezTo>
                  <a:pt x="1168307" y="0"/>
                  <a:pt x="1202494" y="34187"/>
                  <a:pt x="1202494" y="76358"/>
                </a:cubicBezTo>
                <a:lnTo>
                  <a:pt x="1202494" y="687225"/>
                </a:lnTo>
                <a:cubicBezTo>
                  <a:pt x="1202494" y="729396"/>
                  <a:pt x="1168307" y="763583"/>
                  <a:pt x="1126136" y="763583"/>
                </a:cubicBezTo>
                <a:lnTo>
                  <a:pt x="76358" y="763583"/>
                </a:lnTo>
                <a:cubicBezTo>
                  <a:pt x="34187" y="763583"/>
                  <a:pt x="0" y="729396"/>
                  <a:pt x="0" y="687225"/>
                </a:cubicBezTo>
                <a:lnTo>
                  <a:pt x="0" y="76358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085" tIns="68085" rIns="68085" bIns="680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84720" y="3726310"/>
            <a:ext cx="1202494" cy="763583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Полилиния 21"/>
          <p:cNvSpPr/>
          <p:nvPr/>
        </p:nvSpPr>
        <p:spPr>
          <a:xfrm>
            <a:off x="6318330" y="3853240"/>
            <a:ext cx="1202494" cy="763583"/>
          </a:xfrm>
          <a:custGeom>
            <a:avLst/>
            <a:gdLst>
              <a:gd name="connsiteX0" fmla="*/ 0 w 1202494"/>
              <a:gd name="connsiteY0" fmla="*/ 76358 h 763583"/>
              <a:gd name="connsiteX1" fmla="*/ 76358 w 1202494"/>
              <a:gd name="connsiteY1" fmla="*/ 0 h 763583"/>
              <a:gd name="connsiteX2" fmla="*/ 1126136 w 1202494"/>
              <a:gd name="connsiteY2" fmla="*/ 0 h 763583"/>
              <a:gd name="connsiteX3" fmla="*/ 1202494 w 1202494"/>
              <a:gd name="connsiteY3" fmla="*/ 76358 h 763583"/>
              <a:gd name="connsiteX4" fmla="*/ 1202494 w 1202494"/>
              <a:gd name="connsiteY4" fmla="*/ 687225 h 763583"/>
              <a:gd name="connsiteX5" fmla="*/ 1126136 w 1202494"/>
              <a:gd name="connsiteY5" fmla="*/ 763583 h 763583"/>
              <a:gd name="connsiteX6" fmla="*/ 76358 w 1202494"/>
              <a:gd name="connsiteY6" fmla="*/ 763583 h 763583"/>
              <a:gd name="connsiteX7" fmla="*/ 0 w 1202494"/>
              <a:gd name="connsiteY7" fmla="*/ 687225 h 763583"/>
              <a:gd name="connsiteX8" fmla="*/ 0 w 1202494"/>
              <a:gd name="connsiteY8" fmla="*/ 76358 h 7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494" h="763583">
                <a:moveTo>
                  <a:pt x="0" y="76358"/>
                </a:moveTo>
                <a:cubicBezTo>
                  <a:pt x="0" y="34187"/>
                  <a:pt x="34187" y="0"/>
                  <a:pt x="76358" y="0"/>
                </a:cubicBezTo>
                <a:lnTo>
                  <a:pt x="1126136" y="0"/>
                </a:lnTo>
                <a:cubicBezTo>
                  <a:pt x="1168307" y="0"/>
                  <a:pt x="1202494" y="34187"/>
                  <a:pt x="1202494" y="76358"/>
                </a:cubicBezTo>
                <a:lnTo>
                  <a:pt x="1202494" y="687225"/>
                </a:lnTo>
                <a:cubicBezTo>
                  <a:pt x="1202494" y="729396"/>
                  <a:pt x="1168307" y="763583"/>
                  <a:pt x="1126136" y="763583"/>
                </a:cubicBezTo>
                <a:lnTo>
                  <a:pt x="76358" y="763583"/>
                </a:lnTo>
                <a:cubicBezTo>
                  <a:pt x="34187" y="763583"/>
                  <a:pt x="0" y="729396"/>
                  <a:pt x="0" y="687225"/>
                </a:cubicBezTo>
                <a:lnTo>
                  <a:pt x="0" y="76358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085" tIns="68085" rIns="68085" bIns="680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Слово</a:t>
            </a:r>
            <a:r>
              <a:rPr kumimoji="0" lang="ru-RU" altLang="ru-RU" sz="10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altLang="ru-RU" sz="1200" b="1" i="0" u="none" strike="noStrike" kern="1200" cap="none" normalizeH="0" baseline="0" dirty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54435" y="3726310"/>
            <a:ext cx="1202494" cy="763583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Полилиния 23"/>
          <p:cNvSpPr/>
          <p:nvPr/>
        </p:nvSpPr>
        <p:spPr>
          <a:xfrm>
            <a:off x="7788045" y="3853240"/>
            <a:ext cx="1202494" cy="763583"/>
          </a:xfrm>
          <a:custGeom>
            <a:avLst/>
            <a:gdLst>
              <a:gd name="connsiteX0" fmla="*/ 0 w 1202494"/>
              <a:gd name="connsiteY0" fmla="*/ 76358 h 763583"/>
              <a:gd name="connsiteX1" fmla="*/ 76358 w 1202494"/>
              <a:gd name="connsiteY1" fmla="*/ 0 h 763583"/>
              <a:gd name="connsiteX2" fmla="*/ 1126136 w 1202494"/>
              <a:gd name="connsiteY2" fmla="*/ 0 h 763583"/>
              <a:gd name="connsiteX3" fmla="*/ 1202494 w 1202494"/>
              <a:gd name="connsiteY3" fmla="*/ 76358 h 763583"/>
              <a:gd name="connsiteX4" fmla="*/ 1202494 w 1202494"/>
              <a:gd name="connsiteY4" fmla="*/ 687225 h 763583"/>
              <a:gd name="connsiteX5" fmla="*/ 1126136 w 1202494"/>
              <a:gd name="connsiteY5" fmla="*/ 763583 h 763583"/>
              <a:gd name="connsiteX6" fmla="*/ 76358 w 1202494"/>
              <a:gd name="connsiteY6" fmla="*/ 763583 h 763583"/>
              <a:gd name="connsiteX7" fmla="*/ 0 w 1202494"/>
              <a:gd name="connsiteY7" fmla="*/ 687225 h 763583"/>
              <a:gd name="connsiteX8" fmla="*/ 0 w 1202494"/>
              <a:gd name="connsiteY8" fmla="*/ 76358 h 76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494" h="763583">
                <a:moveTo>
                  <a:pt x="0" y="76358"/>
                </a:moveTo>
                <a:cubicBezTo>
                  <a:pt x="0" y="34187"/>
                  <a:pt x="34187" y="0"/>
                  <a:pt x="76358" y="0"/>
                </a:cubicBezTo>
                <a:lnTo>
                  <a:pt x="1126136" y="0"/>
                </a:lnTo>
                <a:cubicBezTo>
                  <a:pt x="1168307" y="0"/>
                  <a:pt x="1202494" y="34187"/>
                  <a:pt x="1202494" y="76358"/>
                </a:cubicBezTo>
                <a:lnTo>
                  <a:pt x="1202494" y="687225"/>
                </a:lnTo>
                <a:cubicBezTo>
                  <a:pt x="1202494" y="729396"/>
                  <a:pt x="1168307" y="763583"/>
                  <a:pt x="1126136" y="763583"/>
                </a:cubicBezTo>
                <a:lnTo>
                  <a:pt x="76358" y="763583"/>
                </a:lnTo>
                <a:cubicBezTo>
                  <a:pt x="34187" y="763583"/>
                  <a:pt x="0" y="729396"/>
                  <a:pt x="0" y="687225"/>
                </a:cubicBezTo>
                <a:lnTo>
                  <a:pt x="0" y="76358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085" tIns="68085" rIns="68085" bIns="68085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kern="1200" cap="none" normalizeH="0" baseline="0">
                <a:ln/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Действия педагога</a:t>
            </a: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7847" y="1716087"/>
            <a:ext cx="2900599" cy="838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двигательная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86400" y="1709192"/>
            <a:ext cx="3352800" cy="838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познавательная </a:t>
            </a:r>
          </a:p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деятельность</a:t>
            </a:r>
          </a:p>
        </p:txBody>
      </p:sp>
      <p:sp>
        <p:nvSpPr>
          <p:cNvPr id="6" name="Двойная стрелка влево/вправо 5"/>
          <p:cNvSpPr/>
          <p:nvPr/>
        </p:nvSpPr>
        <p:spPr>
          <a:xfrm>
            <a:off x="3352800" y="1709192"/>
            <a:ext cx="2133600" cy="685800"/>
          </a:xfrm>
          <a:prstGeom prst="left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интеграция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381000" y="1196752"/>
            <a:ext cx="8458200" cy="468000"/>
          </a:xfrm>
          <a:prstGeom prst="round2Same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СЮЖЕТНО-РОЛЕВАЯ РИТМИЧЕСКАЯ ГИМНАСТИКА</a:t>
            </a:r>
          </a:p>
        </p:txBody>
      </p:sp>
      <p:sp>
        <p:nvSpPr>
          <p:cNvPr id="8" name="Овал 7"/>
          <p:cNvSpPr/>
          <p:nvPr/>
        </p:nvSpPr>
        <p:spPr>
          <a:xfrm>
            <a:off x="3200400" y="2645296"/>
            <a:ext cx="2590800" cy="762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компоненты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351784" y="2290192"/>
            <a:ext cx="228600" cy="355104"/>
          </a:xfrm>
          <a:prstGeom prst="downArrow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305704" y="3797424"/>
            <a:ext cx="1981200" cy="1219200"/>
          </a:xfrm>
          <a:prstGeom prst="round2Same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Движение</a:t>
            </a:r>
          </a:p>
          <a:p>
            <a:pPr algn="ctr" eaLnBrk="1" hangingPunct="1"/>
            <a:endParaRPr lang="ru-RU" altLang="ru-RU" sz="14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2667000" y="4052664"/>
            <a:ext cx="1676400" cy="762000"/>
          </a:xfrm>
          <a:prstGeom prst="round2Same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Сюжет</a:t>
            </a: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4800600" y="3810000"/>
            <a:ext cx="1600200" cy="685800"/>
          </a:xfrm>
          <a:prstGeom prst="round2Same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58000" y="3941440"/>
            <a:ext cx="2209800" cy="609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4600" y="5271864"/>
            <a:ext cx="1828800" cy="685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Мотивация, нравственное воспитание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95800" y="4869160"/>
            <a:ext cx="2133600" cy="8031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Психоэмоциональное</a:t>
            </a:r>
            <a:r>
              <a:rPr lang="ru-RU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состояние, настроение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95800" y="6093296"/>
            <a:ext cx="2133600" cy="626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Мотивация, произвольность поведения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58000" y="5081736"/>
            <a:ext cx="2133600" cy="8675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личности ребёнка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2209800" y="3048000"/>
            <a:ext cx="990600" cy="6858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91200" y="3005336"/>
            <a:ext cx="1219200" cy="8382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3429000" y="3429000"/>
            <a:ext cx="53340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167437" y="3365376"/>
            <a:ext cx="421059" cy="4191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76262" y="5229200"/>
            <a:ext cx="1782523" cy="32839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физических качеств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1382" y="5805264"/>
            <a:ext cx="1811265" cy="3048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Функциональное развитие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2444" y="6309320"/>
            <a:ext cx="1853292" cy="341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движений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>
            <a:off x="1486805" y="5154315"/>
            <a:ext cx="2286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726392" y="6206009"/>
            <a:ext cx="2286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1251248" y="5669632"/>
            <a:ext cx="3063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354388" y="4885828"/>
            <a:ext cx="0" cy="382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5410201" y="4686300"/>
            <a:ext cx="3810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5334001" y="5888261"/>
            <a:ext cx="4572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7734301" y="4854996"/>
            <a:ext cx="4572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Интегрированное решение задач основных направлений развития дошкольника средствами сюжетно-ролевой ритмической гимнастики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457200" y="1268760"/>
            <a:ext cx="8686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altLang="ru-RU" sz="1800" dirty="0">
                <a:ln/>
                <a:latin typeface="Open Sans" pitchFamily="34" charset="0"/>
                <a:ea typeface="Open Sans" pitchFamily="34" charset="0"/>
                <a:cs typeface="Open Sans" pitchFamily="34" charset="0"/>
              </a:rPr>
              <a:t>Выразительное движение является интегральным показателем </a:t>
            </a:r>
          </a:p>
          <a:p>
            <a:pPr fontAlgn="base">
              <a:spcAft>
                <a:spcPct val="0"/>
              </a:spcAft>
            </a:pPr>
            <a:r>
              <a:rPr lang="ru-RU" altLang="ru-RU" sz="1800" dirty="0">
                <a:ln/>
                <a:latin typeface="Open Sans" pitchFamily="34" charset="0"/>
                <a:ea typeface="Open Sans" pitchFamily="34" charset="0"/>
                <a:cs typeface="Open Sans" pitchFamily="34" charset="0"/>
              </a:rPr>
              <a:t>физического и психического развития ребёнка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4591150" y="3877725"/>
            <a:ext cx="3765269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3524"/>
                </a:lnTo>
                <a:lnTo>
                  <a:pt x="3765269" y="203524"/>
                </a:lnTo>
                <a:lnTo>
                  <a:pt x="3765269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олилиния 5"/>
          <p:cNvSpPr/>
          <p:nvPr/>
        </p:nvSpPr>
        <p:spPr>
          <a:xfrm>
            <a:off x="4591150" y="3877725"/>
            <a:ext cx="2510179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3524"/>
                </a:lnTo>
                <a:lnTo>
                  <a:pt x="2510179" y="203524"/>
                </a:lnTo>
                <a:lnTo>
                  <a:pt x="2510179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олилиния 6"/>
          <p:cNvSpPr/>
          <p:nvPr/>
        </p:nvSpPr>
        <p:spPr>
          <a:xfrm>
            <a:off x="4591150" y="3877725"/>
            <a:ext cx="1255089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3524"/>
                </a:lnTo>
                <a:lnTo>
                  <a:pt x="1255089" y="203524"/>
                </a:lnTo>
                <a:lnTo>
                  <a:pt x="1255089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 7"/>
          <p:cNvSpPr/>
          <p:nvPr/>
        </p:nvSpPr>
        <p:spPr>
          <a:xfrm>
            <a:off x="4545430" y="3877725"/>
            <a:ext cx="91440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3336060" y="3877725"/>
            <a:ext cx="1255089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55089" y="0"/>
                </a:moveTo>
                <a:lnTo>
                  <a:pt x="1255089" y="203524"/>
                </a:lnTo>
                <a:lnTo>
                  <a:pt x="0" y="203524"/>
                </a:lnTo>
                <a:lnTo>
                  <a:pt x="0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 9"/>
          <p:cNvSpPr/>
          <p:nvPr/>
        </p:nvSpPr>
        <p:spPr>
          <a:xfrm>
            <a:off x="2080970" y="3877725"/>
            <a:ext cx="2510179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10179" y="0"/>
                </a:moveTo>
                <a:lnTo>
                  <a:pt x="2510179" y="203524"/>
                </a:lnTo>
                <a:lnTo>
                  <a:pt x="0" y="203524"/>
                </a:lnTo>
                <a:lnTo>
                  <a:pt x="0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олилиния 10"/>
          <p:cNvSpPr/>
          <p:nvPr/>
        </p:nvSpPr>
        <p:spPr>
          <a:xfrm>
            <a:off x="825880" y="3877725"/>
            <a:ext cx="3765269" cy="2986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765269" y="0"/>
                </a:moveTo>
                <a:lnTo>
                  <a:pt x="3765269" y="203524"/>
                </a:lnTo>
                <a:lnTo>
                  <a:pt x="0" y="203524"/>
                </a:lnTo>
                <a:lnTo>
                  <a:pt x="0" y="2986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3305774" y="2240485"/>
            <a:ext cx="2570751" cy="163723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олилиния 12"/>
          <p:cNvSpPr/>
          <p:nvPr/>
        </p:nvSpPr>
        <p:spPr>
          <a:xfrm>
            <a:off x="3419873" y="2348879"/>
            <a:ext cx="2570751" cy="1637239"/>
          </a:xfrm>
          <a:custGeom>
            <a:avLst/>
            <a:gdLst>
              <a:gd name="connsiteX0" fmla="*/ 0 w 2570751"/>
              <a:gd name="connsiteY0" fmla="*/ 163724 h 1637239"/>
              <a:gd name="connsiteX1" fmla="*/ 163724 w 2570751"/>
              <a:gd name="connsiteY1" fmla="*/ 0 h 1637239"/>
              <a:gd name="connsiteX2" fmla="*/ 2407027 w 2570751"/>
              <a:gd name="connsiteY2" fmla="*/ 0 h 1637239"/>
              <a:gd name="connsiteX3" fmla="*/ 2570751 w 2570751"/>
              <a:gd name="connsiteY3" fmla="*/ 163724 h 1637239"/>
              <a:gd name="connsiteX4" fmla="*/ 2570751 w 2570751"/>
              <a:gd name="connsiteY4" fmla="*/ 1473515 h 1637239"/>
              <a:gd name="connsiteX5" fmla="*/ 2407027 w 2570751"/>
              <a:gd name="connsiteY5" fmla="*/ 1637239 h 1637239"/>
              <a:gd name="connsiteX6" fmla="*/ 163724 w 2570751"/>
              <a:gd name="connsiteY6" fmla="*/ 1637239 h 1637239"/>
              <a:gd name="connsiteX7" fmla="*/ 0 w 2570751"/>
              <a:gd name="connsiteY7" fmla="*/ 1473515 h 1637239"/>
              <a:gd name="connsiteX8" fmla="*/ 0 w 2570751"/>
              <a:gd name="connsiteY8" fmla="*/ 163724 h 163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751" h="1637239">
                <a:moveTo>
                  <a:pt x="0" y="163724"/>
                </a:moveTo>
                <a:cubicBezTo>
                  <a:pt x="0" y="73302"/>
                  <a:pt x="73302" y="0"/>
                  <a:pt x="163724" y="0"/>
                </a:cubicBezTo>
                <a:lnTo>
                  <a:pt x="2407027" y="0"/>
                </a:lnTo>
                <a:cubicBezTo>
                  <a:pt x="2497449" y="0"/>
                  <a:pt x="2570751" y="73302"/>
                  <a:pt x="2570751" y="163724"/>
                </a:cubicBezTo>
                <a:lnTo>
                  <a:pt x="2570751" y="1473515"/>
                </a:lnTo>
                <a:cubicBezTo>
                  <a:pt x="2570751" y="1563937"/>
                  <a:pt x="2497449" y="1637239"/>
                  <a:pt x="2407027" y="1637239"/>
                </a:cubicBezTo>
                <a:lnTo>
                  <a:pt x="163724" y="1637239"/>
                </a:lnTo>
                <a:cubicBezTo>
                  <a:pt x="73302" y="1637239"/>
                  <a:pt x="0" y="1563937"/>
                  <a:pt x="0" y="1473515"/>
                </a:cubicBezTo>
                <a:lnTo>
                  <a:pt x="0" y="163724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913" tIns="108913" rIns="108913" bIns="108913" numCol="1" spcCol="1270" anchor="ctr" anchorCtr="0">
            <a:noAutofit/>
          </a:bodyPr>
          <a:lstStyle/>
          <a:p>
            <a:pPr lvl="0" algn="ctr" defTabSz="71120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16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ДВИГАТЕЛЬНАЯ ВЫРАЗИТЕЛЬНОСТЬ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243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олилиния 14"/>
          <p:cNvSpPr/>
          <p:nvPr/>
        </p:nvSpPr>
        <p:spPr>
          <a:xfrm>
            <a:off x="426533" y="4284773"/>
            <a:ext cx="11409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КООРДИНАЦИЯ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6752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Полилиния 16"/>
          <p:cNvSpPr/>
          <p:nvPr/>
        </p:nvSpPr>
        <p:spPr>
          <a:xfrm>
            <a:off x="1681623" y="4284773"/>
            <a:ext cx="10268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ГИБКОСТЬ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2261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Полилиния 18"/>
          <p:cNvSpPr/>
          <p:nvPr/>
        </p:nvSpPr>
        <p:spPr>
          <a:xfrm>
            <a:off x="2936713" y="4284773"/>
            <a:ext cx="10268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БЫСТРОТА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7770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Полилиния 20"/>
          <p:cNvSpPr/>
          <p:nvPr/>
        </p:nvSpPr>
        <p:spPr>
          <a:xfrm>
            <a:off x="4191803" y="4284773"/>
            <a:ext cx="10268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ВНИМАНИЕ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33279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Полилиния 22"/>
          <p:cNvSpPr/>
          <p:nvPr/>
        </p:nvSpPr>
        <p:spPr>
          <a:xfrm>
            <a:off x="5446893" y="4284773"/>
            <a:ext cx="11409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ВООБРАЖЕНИЕ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8788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Полилиния 24"/>
          <p:cNvSpPr/>
          <p:nvPr/>
        </p:nvSpPr>
        <p:spPr>
          <a:xfrm>
            <a:off x="6701983" y="4284773"/>
            <a:ext cx="10268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ПАМЯТЬ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842974" y="4176379"/>
            <a:ext cx="1026891" cy="65207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Полилиния 26"/>
          <p:cNvSpPr/>
          <p:nvPr/>
        </p:nvSpPr>
        <p:spPr>
          <a:xfrm>
            <a:off x="7957073" y="4284773"/>
            <a:ext cx="1026891" cy="652076"/>
          </a:xfrm>
          <a:custGeom>
            <a:avLst/>
            <a:gdLst>
              <a:gd name="connsiteX0" fmla="*/ 0 w 1026891"/>
              <a:gd name="connsiteY0" fmla="*/ 65208 h 652076"/>
              <a:gd name="connsiteX1" fmla="*/ 65208 w 1026891"/>
              <a:gd name="connsiteY1" fmla="*/ 0 h 652076"/>
              <a:gd name="connsiteX2" fmla="*/ 961683 w 1026891"/>
              <a:gd name="connsiteY2" fmla="*/ 0 h 652076"/>
              <a:gd name="connsiteX3" fmla="*/ 1026891 w 1026891"/>
              <a:gd name="connsiteY3" fmla="*/ 65208 h 652076"/>
              <a:gd name="connsiteX4" fmla="*/ 1026891 w 1026891"/>
              <a:gd name="connsiteY4" fmla="*/ 586868 h 652076"/>
              <a:gd name="connsiteX5" fmla="*/ 961683 w 1026891"/>
              <a:gd name="connsiteY5" fmla="*/ 652076 h 652076"/>
              <a:gd name="connsiteX6" fmla="*/ 65208 w 1026891"/>
              <a:gd name="connsiteY6" fmla="*/ 652076 h 652076"/>
              <a:gd name="connsiteX7" fmla="*/ 0 w 1026891"/>
              <a:gd name="connsiteY7" fmla="*/ 586868 h 652076"/>
              <a:gd name="connsiteX8" fmla="*/ 0 w 1026891"/>
              <a:gd name="connsiteY8" fmla="*/ 65208 h 6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891" h="652076">
                <a:moveTo>
                  <a:pt x="0" y="65208"/>
                </a:moveTo>
                <a:cubicBezTo>
                  <a:pt x="0" y="29195"/>
                  <a:pt x="29195" y="0"/>
                  <a:pt x="65208" y="0"/>
                </a:cubicBezTo>
                <a:lnTo>
                  <a:pt x="961683" y="0"/>
                </a:lnTo>
                <a:cubicBezTo>
                  <a:pt x="997696" y="0"/>
                  <a:pt x="1026891" y="29195"/>
                  <a:pt x="1026891" y="65208"/>
                </a:cubicBezTo>
                <a:lnTo>
                  <a:pt x="1026891" y="586868"/>
                </a:lnTo>
                <a:cubicBezTo>
                  <a:pt x="1026891" y="622881"/>
                  <a:pt x="997696" y="652076"/>
                  <a:pt x="961683" y="652076"/>
                </a:cubicBezTo>
                <a:lnTo>
                  <a:pt x="65208" y="652076"/>
                </a:lnTo>
                <a:cubicBezTo>
                  <a:pt x="29195" y="652076"/>
                  <a:pt x="0" y="622881"/>
                  <a:pt x="0" y="586868"/>
                </a:cubicBezTo>
                <a:lnTo>
                  <a:pt x="0" y="6520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89" tIns="53389" rIns="53389" bIns="53389" numCol="1" spcCol="1270" anchor="ctr" anchorCtr="0">
            <a:noAutofit/>
          </a:bodyPr>
          <a:lstStyle/>
          <a:p>
            <a:pPr lvl="0" algn="ctr" defTabSz="400050" rtl="0" eaLnBrk="1" latinLnBrk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b="1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НАГЛЯДНО-ОБРАЗНОЕ МЫШЛЕНИЕ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Интегрированное решение задач основных направлений развития дошкольника средствами сюжетно-ролевой ритмической гимнастики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25082598"/>
              </p:ext>
            </p:extLst>
          </p:nvPr>
        </p:nvGraphicFramePr>
        <p:xfrm>
          <a:off x="-35496" y="1340768"/>
          <a:ext cx="91440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Интегрированное решение задач основных направлений развития дошкольника средствами сюжетно-ролевой ритмической гимнастики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625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63888" y="1412776"/>
            <a:ext cx="5580112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детском возрасте двигательная активность проявляется через естественную биологическую потребность растущего организма в движениях.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111211033_001968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664296" cy="35288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4" descr="bdf1c4e33d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643182"/>
            <a:ext cx="4876800" cy="35210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43702" y="6528430"/>
            <a:ext cx="2509347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«БАЛАСС»,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71612"/>
            <a:ext cx="9144000" cy="40257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Особенности организации педагогического процесса на примере пособия «Сюжетно-ролевая ритмическая гимнастика. Методические рекомендации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программе по физическому воспитанию дошкольников»</a:t>
            </a:r>
            <a:endParaRPr lang="en-US" altLang="ru-RU" sz="36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2" descr="G:\вебинары конференции\Шаблоны для презентаций ДО и школы\шаблон 2018\LOGO_DETSKIY_SAD_ORAN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4287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6998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096" y="864096"/>
            <a:ext cx="5048547" cy="56612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9B5AAB4-170A-4610-89FE-A87FBC2714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381" y="1030537"/>
            <a:ext cx="3328704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764704"/>
            <a:ext cx="899160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Базовой структурной единицей педагогического процесса является </a:t>
            </a:r>
            <a:b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 упражнений 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648072" y="1340768"/>
            <a:ext cx="81724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ru-RU" altLang="ru-RU" sz="1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Основные закономерности его построения:</a:t>
            </a: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63524"/>
            <a:ext cx="488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От простого движения к более сложному.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195572"/>
            <a:ext cx="827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От менее амплитудного движения к более амплитудному.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3952" y="2627620"/>
            <a:ext cx="826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От медленного к более высокому темпу выполнения упражнений.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8072" y="3081734"/>
            <a:ext cx="8246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Конечная поза одного упражнения является исходным положением для следующего, что обеспечивает поточный характер их выполнения, а значит, высокую моторную плотность занятий (практически 100%).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006805"/>
            <a:ext cx="827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По физической нагрузке выделяются 3 части комплекса (подготовительная, основная и заключительная).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726885"/>
            <a:ext cx="827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Пик физической нагрузки приходится на основную часть, к заключительной она снижается.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5373216"/>
            <a:ext cx="8596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7. Упражнения различной направленности рассеяны по всему  комплексу.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8464" y="5733256"/>
            <a:ext cx="8394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Выделяются основные движения, выполняемые с определённой дозировкой, и вспомогательные, являющиеся связующими элементами комплекса.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552" y="1412776"/>
            <a:ext cx="7992888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Алгоритм конструирования (составления) комплекса сюжетно-ролевой ритмической гимнастики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0" y="2564904"/>
            <a:ext cx="91440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1-й этап. Формирование музыкально-литературного материала</a:t>
            </a:r>
          </a:p>
          <a:p>
            <a:pPr marL="0" indent="0" algn="ctr">
              <a:buNone/>
            </a:pPr>
            <a:r>
              <a:rPr lang="ru-RU" alt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Выбор           Анализ          Конструирование</a:t>
            </a:r>
          </a:p>
          <a:p>
            <a:pPr marL="0" indent="0" algn="ctr">
              <a:buNone/>
            </a:pPr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059832" y="30689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499992" y="30689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23528" y="4221088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2-й этап. Формирование базового комплекса физических упражнений</a:t>
            </a:r>
          </a:p>
          <a:p>
            <a:pPr algn="ctr"/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Выбор           Анализ          Конструирование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214678" y="464344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644008" y="464344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699770"/>
            <a:ext cx="8686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latin typeface="Franklin Gothic Medium" pitchFamily="34" charset="0"/>
              </a:rPr>
              <a:t>Поэтапное обучение комплексам сюжетно-ролевой ритмической гимнастики</a:t>
            </a:r>
          </a:p>
        </p:txBody>
      </p:sp>
      <p:grpSp>
        <p:nvGrpSpPr>
          <p:cNvPr id="5" name="Organization Chart 2"/>
          <p:cNvGrpSpPr>
            <a:grpSpLocks/>
          </p:cNvGrpSpPr>
          <p:nvPr/>
        </p:nvGrpSpPr>
        <p:grpSpPr bwMode="auto">
          <a:xfrm>
            <a:off x="304800" y="1930612"/>
            <a:ext cx="8686800" cy="3877627"/>
            <a:chOff x="192" y="1046"/>
            <a:chExt cx="3888" cy="621"/>
          </a:xfrm>
        </p:grpSpPr>
        <p:cxnSp>
          <p:nvCxnSpPr>
            <p:cNvPr id="6" name="_s1028"/>
            <p:cNvCxnSpPr>
              <a:cxnSpLocks noChangeShapeType="1"/>
              <a:stCxn id="14" idx="0"/>
              <a:endCxn id="10" idx="2"/>
            </p:cNvCxnSpPr>
            <p:nvPr/>
          </p:nvCxnSpPr>
          <p:spPr bwMode="auto">
            <a:xfrm rot="16200000" flipV="1">
              <a:off x="2721" y="564"/>
              <a:ext cx="180" cy="153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_s1029"/>
            <p:cNvCxnSpPr>
              <a:cxnSpLocks noChangeShapeType="1"/>
              <a:stCxn id="13" idx="0"/>
              <a:endCxn id="10" idx="2"/>
            </p:cNvCxnSpPr>
            <p:nvPr/>
          </p:nvCxnSpPr>
          <p:spPr bwMode="auto">
            <a:xfrm rot="16200000" flipV="1">
              <a:off x="2235" y="1050"/>
              <a:ext cx="180" cy="55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_s1030"/>
            <p:cNvCxnSpPr>
              <a:cxnSpLocks noChangeShapeType="1"/>
              <a:stCxn id="12" idx="0"/>
              <a:endCxn id="10" idx="2"/>
            </p:cNvCxnSpPr>
            <p:nvPr/>
          </p:nvCxnSpPr>
          <p:spPr bwMode="auto">
            <a:xfrm rot="5400000" flipH="1" flipV="1">
              <a:off x="1758" y="1133"/>
              <a:ext cx="180" cy="39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_s1031"/>
            <p:cNvCxnSpPr>
              <a:cxnSpLocks noChangeShapeType="1"/>
              <a:stCxn id="11" idx="0"/>
              <a:endCxn id="10" idx="2"/>
            </p:cNvCxnSpPr>
            <p:nvPr/>
          </p:nvCxnSpPr>
          <p:spPr bwMode="auto">
            <a:xfrm rot="5400000" flipH="1" flipV="1">
              <a:off x="1281" y="655"/>
              <a:ext cx="180" cy="134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_s1032"/>
            <p:cNvSpPr>
              <a:spLocks noChangeArrowheads="1"/>
            </p:cNvSpPr>
            <p:nvPr/>
          </p:nvSpPr>
          <p:spPr bwMode="auto">
            <a:xfrm>
              <a:off x="1522" y="1046"/>
              <a:ext cx="1046" cy="19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1-й этап.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Предварительный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(1–3 занятия)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_s1033"/>
            <p:cNvSpPr>
              <a:spLocks noChangeArrowheads="1"/>
            </p:cNvSpPr>
            <p:nvPr/>
          </p:nvSpPr>
          <p:spPr bwMode="auto">
            <a:xfrm>
              <a:off x="192" y="1420"/>
              <a:ext cx="1008" cy="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Задачи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Создать мотивацию к </a:t>
              </a:r>
              <a:r>
                <a:rPr kumimoji="0" lang="ru-RU" altLang="ru-RU" sz="11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деятельн</a:t>
              </a: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Познакомить с литературным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и музыкальным материалом.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Познакомить с отдельными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двигательными заданиями,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характеризующими героев сказки,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их сюжетные действия</a:t>
              </a:r>
            </a:p>
          </p:txBody>
        </p:sp>
        <p:sp>
          <p:nvSpPr>
            <p:cNvPr id="12" name="_s1034"/>
            <p:cNvSpPr>
              <a:spLocks noChangeArrowheads="1"/>
            </p:cNvSpPr>
            <p:nvPr/>
          </p:nvSpPr>
          <p:spPr bwMode="auto">
            <a:xfrm>
              <a:off x="1200" y="1420"/>
              <a:ext cx="902" cy="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Методы</a:t>
              </a:r>
            </a:p>
            <a:p>
              <a:pPr marL="228600" marR="0" lvl="0" indent="-2286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Беседа, рассказ, </a:t>
              </a:r>
            </a:p>
            <a:p>
              <a:pPr marL="228600" marR="0" lvl="0" indent="-2286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объяснение.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2. Показ (видеофильмов,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слайдов,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рисунков и т.д.)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_s1035"/>
            <p:cNvSpPr>
              <a:spLocks noChangeArrowheads="1"/>
            </p:cNvSpPr>
            <p:nvPr/>
          </p:nvSpPr>
          <p:spPr bwMode="auto">
            <a:xfrm>
              <a:off x="2136" y="1420"/>
              <a:ext cx="936" cy="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Формы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Непосредственная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образовательная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деятельность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_s1036"/>
            <p:cNvSpPr>
              <a:spLocks noChangeArrowheads="1"/>
            </p:cNvSpPr>
            <p:nvPr/>
          </p:nvSpPr>
          <p:spPr bwMode="auto">
            <a:xfrm>
              <a:off x="3072" y="1420"/>
              <a:ext cx="1008" cy="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Результат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Первые эмоциональные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переживания содержания сказки,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музыки, образных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ритмопластических движений.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Высокий интерес детей,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стремление  к дальнейшему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познанию сказки, музыки 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образных движений</a:t>
              </a: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rganization Chart 2"/>
          <p:cNvGrpSpPr>
            <a:grpSpLocks/>
          </p:cNvGrpSpPr>
          <p:nvPr/>
        </p:nvGrpSpPr>
        <p:grpSpPr bwMode="auto">
          <a:xfrm>
            <a:off x="395536" y="937204"/>
            <a:ext cx="8388424" cy="5804164"/>
            <a:chOff x="192" y="1128"/>
            <a:chExt cx="1440" cy="1876"/>
          </a:xfrm>
        </p:grpSpPr>
        <p:cxnSp>
          <p:nvCxnSpPr>
            <p:cNvPr id="5" name="_s2052"/>
            <p:cNvCxnSpPr>
              <a:cxnSpLocks noChangeShapeType="1"/>
              <a:stCxn id="13" idx="3"/>
              <a:endCxn id="9" idx="2"/>
            </p:cNvCxnSpPr>
            <p:nvPr/>
          </p:nvCxnSpPr>
          <p:spPr bwMode="auto">
            <a:xfrm flipV="1">
              <a:off x="1056" y="1329"/>
              <a:ext cx="144" cy="148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" name="_s2053"/>
            <p:cNvCxnSpPr>
              <a:cxnSpLocks noChangeShapeType="1"/>
              <a:stCxn id="12" idx="3"/>
              <a:endCxn id="9" idx="2"/>
            </p:cNvCxnSpPr>
            <p:nvPr/>
          </p:nvCxnSpPr>
          <p:spPr bwMode="auto">
            <a:xfrm flipV="1">
              <a:off x="1056" y="1329"/>
              <a:ext cx="144" cy="1085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_s2054"/>
            <p:cNvCxnSpPr>
              <a:cxnSpLocks noChangeShapeType="1"/>
              <a:stCxn id="11" idx="3"/>
              <a:endCxn id="9" idx="2"/>
            </p:cNvCxnSpPr>
            <p:nvPr/>
          </p:nvCxnSpPr>
          <p:spPr bwMode="auto">
            <a:xfrm flipV="1">
              <a:off x="1056" y="1329"/>
              <a:ext cx="144" cy="70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_s2055"/>
            <p:cNvCxnSpPr>
              <a:cxnSpLocks noChangeShapeType="1"/>
              <a:stCxn id="10" idx="3"/>
              <a:endCxn id="9" idx="2"/>
            </p:cNvCxnSpPr>
            <p:nvPr/>
          </p:nvCxnSpPr>
          <p:spPr bwMode="auto">
            <a:xfrm flipV="1">
              <a:off x="1056" y="1329"/>
              <a:ext cx="144" cy="26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_s2056"/>
            <p:cNvSpPr>
              <a:spLocks noChangeArrowheads="1"/>
            </p:cNvSpPr>
            <p:nvPr/>
          </p:nvSpPr>
          <p:spPr bwMode="auto">
            <a:xfrm>
              <a:off x="768" y="1128"/>
              <a:ext cx="864" cy="20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2-й этап. Ориентировочный (8–10 занятий)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_s2057"/>
            <p:cNvSpPr>
              <a:spLocks noChangeArrowheads="1"/>
            </p:cNvSpPr>
            <p:nvPr/>
          </p:nvSpPr>
          <p:spPr bwMode="auto">
            <a:xfrm>
              <a:off x="192" y="1375"/>
              <a:ext cx="864" cy="44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Задачи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Разучить комплекс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Сформировать представления о технике элементов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Формировать представления  о передаче сюжетных образов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Развивать координацию и другие физические качества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11" name="_s2058"/>
            <p:cNvSpPr>
              <a:spLocks noChangeArrowheads="1"/>
            </p:cNvSpPr>
            <p:nvPr/>
          </p:nvSpPr>
          <p:spPr bwMode="auto">
            <a:xfrm>
              <a:off x="192" y="1852"/>
              <a:ext cx="864" cy="36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lvl1pPr marL="342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800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257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714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1717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Методы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Игровой. Рассказ, объяснение.  Показ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расчленённо</a:t>
              </a: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и целостно-конструктивного упражнения,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сопряжённого воздействия</a:t>
              </a:r>
            </a:p>
          </p:txBody>
        </p:sp>
        <p:sp>
          <p:nvSpPr>
            <p:cNvPr id="12" name="_s2059"/>
            <p:cNvSpPr>
              <a:spLocks noChangeArrowheads="1"/>
            </p:cNvSpPr>
            <p:nvPr/>
          </p:nvSpPr>
          <p:spPr bwMode="auto">
            <a:xfrm>
              <a:off x="192" y="2257"/>
              <a:ext cx="864" cy="31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Формы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 </a:t>
              </a:r>
              <a:r>
                <a:rPr kumimoji="0" lang="ru-RU" altLang="ru-RU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Основные: физкультурные занятия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Малые: утренняя  гимнастика;  «побудка»; </a:t>
              </a:r>
              <a:r>
                <a:rPr kumimoji="0" lang="ru-RU" altLang="ru-RU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физкультпаузы</a:t>
              </a:r>
              <a:r>
                <a:rPr kumimoji="0" lang="ru-RU" altLang="ru-RU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и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минутки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_s2060"/>
            <p:cNvSpPr>
              <a:spLocks noChangeArrowheads="1"/>
            </p:cNvSpPr>
            <p:nvPr/>
          </p:nvSpPr>
          <p:spPr bwMode="auto">
            <a:xfrm>
              <a:off x="192" y="2626"/>
              <a:ext cx="864" cy="37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u="sng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Результат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Осмысление и создание образов персонажей, представлений о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двигательных действиях, технике выполнения базовых элементов,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танцевальных движений, отдельных композиций, структуре муз.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произведения и связи музыки и движений с сюжетом сказки.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Формирование некоторых первоначальных двигательных умений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rganization Chart 2"/>
          <p:cNvGrpSpPr>
            <a:grpSpLocks/>
          </p:cNvGrpSpPr>
          <p:nvPr/>
        </p:nvGrpSpPr>
        <p:grpSpPr bwMode="auto">
          <a:xfrm>
            <a:off x="251520" y="979144"/>
            <a:ext cx="8604448" cy="5665879"/>
            <a:chOff x="220" y="1226"/>
            <a:chExt cx="1412" cy="1770"/>
          </a:xfrm>
        </p:grpSpPr>
        <p:cxnSp>
          <p:nvCxnSpPr>
            <p:cNvPr id="5" name="_s3076"/>
            <p:cNvCxnSpPr>
              <a:cxnSpLocks noChangeShapeType="1"/>
              <a:stCxn id="13" idx="3"/>
              <a:endCxn id="9" idx="2"/>
            </p:cNvCxnSpPr>
            <p:nvPr/>
          </p:nvCxnSpPr>
          <p:spPr bwMode="auto">
            <a:xfrm flipV="1">
              <a:off x="1115" y="1398"/>
              <a:ext cx="20" cy="141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" name="_s3077"/>
            <p:cNvCxnSpPr>
              <a:cxnSpLocks noChangeShapeType="1"/>
              <a:stCxn id="12" idx="3"/>
              <a:endCxn id="9" idx="2"/>
            </p:cNvCxnSpPr>
            <p:nvPr/>
          </p:nvCxnSpPr>
          <p:spPr bwMode="auto">
            <a:xfrm flipV="1">
              <a:off x="1108" y="1398"/>
              <a:ext cx="27" cy="99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_s3078"/>
            <p:cNvCxnSpPr>
              <a:cxnSpLocks noChangeShapeType="1"/>
              <a:stCxn id="11" idx="3"/>
              <a:endCxn id="9" idx="2"/>
            </p:cNvCxnSpPr>
            <p:nvPr/>
          </p:nvCxnSpPr>
          <p:spPr bwMode="auto">
            <a:xfrm flipV="1">
              <a:off x="1109" y="1398"/>
              <a:ext cx="26" cy="62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_s3079"/>
            <p:cNvCxnSpPr>
              <a:cxnSpLocks noChangeShapeType="1"/>
              <a:stCxn id="10" idx="3"/>
              <a:endCxn id="9" idx="2"/>
            </p:cNvCxnSpPr>
            <p:nvPr/>
          </p:nvCxnSpPr>
          <p:spPr bwMode="auto">
            <a:xfrm flipV="1">
              <a:off x="1118" y="1398"/>
              <a:ext cx="17" cy="21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_s3080"/>
            <p:cNvSpPr>
              <a:spLocks noChangeArrowheads="1"/>
            </p:cNvSpPr>
            <p:nvPr/>
          </p:nvSpPr>
          <p:spPr bwMode="auto">
            <a:xfrm>
              <a:off x="638" y="1226"/>
              <a:ext cx="994" cy="17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3-й этап. Конструктивно-формирующий (8–10 занятий)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_s3081"/>
            <p:cNvSpPr>
              <a:spLocks noChangeArrowheads="1"/>
            </p:cNvSpPr>
            <p:nvPr/>
          </p:nvSpPr>
          <p:spPr bwMode="auto">
            <a:xfrm>
              <a:off x="220" y="1420"/>
              <a:ext cx="898" cy="39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lvl1pPr marL="342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800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257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714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1717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Задачи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Закреплять технику отдельных элементов и  комплекса в целом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Формировать умения передавать образы и действия героев сюжета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Воспитывать умение выполнять движения в согласовании с музыкой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Активно развивать координацию и другие физические качества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Стимулировать познавательную активность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_s3082"/>
            <p:cNvSpPr>
              <a:spLocks noChangeArrowheads="1"/>
            </p:cNvSpPr>
            <p:nvPr/>
          </p:nvSpPr>
          <p:spPr bwMode="auto">
            <a:xfrm>
              <a:off x="220" y="1857"/>
              <a:ext cx="889" cy="33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Методы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Игровой. Рассказ, объяснение. Показ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расчленённо</a:t>
              </a: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и целостно-конструктивного упражнения,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сопряжённого воздействия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_s3083"/>
            <p:cNvSpPr>
              <a:spLocks noChangeArrowheads="1"/>
            </p:cNvSpPr>
            <p:nvPr/>
          </p:nvSpPr>
          <p:spPr bwMode="auto">
            <a:xfrm>
              <a:off x="226" y="2239"/>
              <a:ext cx="882" cy="316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Формы</a:t>
              </a:r>
            </a:p>
            <a:p>
              <a:pPr marL="228600" marR="0" lvl="0" indent="-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Основные: физкультурные занятия </a:t>
              </a:r>
            </a:p>
            <a:p>
              <a:pPr marL="228600" marR="0" lvl="0" indent="-2286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Малые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  Дополнительные: самостоятельные музыкальные игры, кружковые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занятия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_s3084"/>
            <p:cNvSpPr>
              <a:spLocks noChangeArrowheads="1"/>
            </p:cNvSpPr>
            <p:nvPr/>
          </p:nvSpPr>
          <p:spPr bwMode="auto">
            <a:xfrm>
              <a:off x="220" y="2623"/>
              <a:ext cx="895" cy="37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sng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Результат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Сформированные умения в выполнении базовых упражнений,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знание и относительно самостоятельное выразительное исполнение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отдельных композиций.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Умение с помощью музыкально-ритмических движений передавать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образы персонажей сказки, их действия, жесты, манипуляции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9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9512" y="1988840"/>
          <a:ext cx="4680520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980729"/>
            <a:ext cx="745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ВЗАИМОДЕЙСТВИЕ ПЕДАГОГОВ НА ВСЕХ ЭТАПАХ ОБУЧЕНИЯ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1412776"/>
            <a:ext cx="8856984" cy="4824536"/>
          </a:xfrm>
          <a:prstGeom prst="roundRect">
            <a:avLst>
              <a:gd name="adj" fmla="val 1129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3779912" y="1700808"/>
          <a:ext cx="5951984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1000100" y="0"/>
            <a:ext cx="81439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организации педагогического процесса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857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467544" y="180380"/>
            <a:ext cx="813196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Домашнее задание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643050"/>
            <a:ext cx="80010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AutoNum type="arabicPeriod"/>
            </a:pPr>
            <a:endParaRPr lang="ru-RU" sz="2400" dirty="0">
              <a:solidFill>
                <a:srgbClr val="00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solidFill>
                <a:srgbClr val="00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8775" indent="-358775">
              <a:buAutoNum type="arabicPeriod" startAt="2"/>
            </a:pPr>
            <a:endParaRPr lang="ru-RU" dirty="0">
              <a:solidFill>
                <a:srgbClr val="00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8775" indent="-358775">
              <a:buAutoNum type="arabicPeriod" startAt="2"/>
            </a:pPr>
            <a:endParaRPr lang="ru-RU" dirty="0">
              <a:solidFill>
                <a:srgbClr val="00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494BAAB-83D7-4850-BDF5-EF0F6A76C8C6}"/>
              </a:ext>
            </a:extLst>
          </p:cNvPr>
          <p:cNvSpPr/>
          <p:nvPr/>
        </p:nvSpPr>
        <p:spPr>
          <a:xfrm>
            <a:off x="467544" y="1643050"/>
            <a:ext cx="83192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/>
              <a:t>Предлагаем тестовое задание по теме вебинара</a:t>
            </a:r>
          </a:p>
          <a:p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xmlns="" val="36688465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"/>
            <a:ext cx="8322718" cy="7192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Требования к выполнению домашнего задания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3950" y="1052736"/>
            <a:ext cx="4298530" cy="2554545"/>
          </a:xfrm>
          <a:prstGeom prst="rect">
            <a:avLst/>
          </a:prstGeom>
          <a:solidFill>
            <a:srgbClr val="92D050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Домашнее задание </a:t>
            </a:r>
          </a:p>
          <a:p>
            <a:pPr algn="ctr"/>
            <a:r>
              <a:rPr lang="ru-RU" altLang="ru-RU" sz="2000" b="1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и презентация </a:t>
            </a:r>
          </a:p>
          <a:p>
            <a:pPr algn="ctr"/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по теме </a:t>
            </a:r>
            <a:r>
              <a:rPr lang="ru-RU" altLang="ru-RU" sz="2000" dirty="0" err="1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вебинара</a:t>
            </a:r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</a:p>
          <a:p>
            <a:pPr algn="ctr"/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будут размещены  </a:t>
            </a:r>
          </a:p>
          <a:p>
            <a:pPr algn="ctr"/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в группе «</a:t>
            </a:r>
            <a:r>
              <a:rPr lang="ru-RU" altLang="ru-RU" sz="2000" dirty="0" err="1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ВКонтакте</a:t>
            </a:r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» </a:t>
            </a:r>
          </a:p>
          <a:p>
            <a:pPr algn="ctr"/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«Детский сад 2100»</a:t>
            </a:r>
          </a:p>
          <a:p>
            <a:pPr algn="ctr"/>
            <a:r>
              <a:rPr lang="ru-RU" altLang="ru-RU" sz="2000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ru-RU" altLang="ru-RU" sz="2000" b="1" u="sng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https://vk.com/club163897083 </a:t>
            </a:r>
          </a:p>
          <a:p>
            <a:pPr algn="ctr"/>
            <a:endParaRPr lang="ru-RU" altLang="ru-RU" sz="2000" b="1" u="sng" dirty="0">
              <a:solidFill>
                <a:srgbClr val="0033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232" y="3700474"/>
            <a:ext cx="7554420" cy="137160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75230" y="5157629"/>
            <a:ext cx="7554421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altLang="ru-RU" b="1" dirty="0">
              <a:solidFill>
                <a:srgbClr val="003300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algn="ctr"/>
            <a:r>
              <a:rPr lang="ru-RU" altLang="ru-RU" b="1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Для получения сертификата важно</a:t>
            </a:r>
            <a:r>
              <a:rPr lang="en-US" altLang="ru-RU" b="1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ru-RU" altLang="ru-RU" b="1" dirty="0">
                <a:solidFill>
                  <a:srgbClr val="0033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правильно выполнить и оформить домашнее задание</a:t>
            </a:r>
          </a:p>
          <a:p>
            <a:endParaRPr lang="ru-RU" b="1" dirty="0">
              <a:solidFill>
                <a:srgbClr val="003300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00" t="15112" r="12375" b="46061"/>
          <a:stretch/>
        </p:blipFill>
        <p:spPr bwMode="auto">
          <a:xfrm>
            <a:off x="179512" y="1484784"/>
            <a:ext cx="4195736" cy="144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842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29058" y="1428736"/>
            <a:ext cx="5133256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Мера двигательной активности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дошкольников характеризуется  </a:t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чрезвычайной вариативностью.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3" descr="leto_i_deti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6910">
            <a:off x="390712" y="1785030"/>
            <a:ext cx="3468828" cy="232678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4" descr="0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760">
            <a:off x="4222729" y="3122440"/>
            <a:ext cx="4439219" cy="29565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80728"/>
            <a:ext cx="914400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Группа «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ВКонтакте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»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«Детский сад 2100»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2"/>
              </a:rPr>
              <a:t>https://vk.com/club163897083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0"/>
            <a:ext cx="8429652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Приглашаем к общению и сотрудничеству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соцсетях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на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YouTube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15" t="58273" r="4058" b="30918"/>
          <a:stretch/>
        </p:blipFill>
        <p:spPr bwMode="auto">
          <a:xfrm>
            <a:off x="6300192" y="4755507"/>
            <a:ext cx="2743405" cy="61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00" t="15112" r="12375" b="46061"/>
          <a:stretch/>
        </p:blipFill>
        <p:spPr bwMode="auto">
          <a:xfrm>
            <a:off x="92348" y="2564904"/>
            <a:ext cx="9016156" cy="309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71634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27" t="58273" r="440" b="30464"/>
          <a:stretch/>
        </p:blipFill>
        <p:spPr bwMode="auto">
          <a:xfrm>
            <a:off x="4094262" y="980728"/>
            <a:ext cx="4793604" cy="1292932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92" t="58333" r="897" b="30824"/>
          <a:stretch/>
        </p:blipFill>
        <p:spPr bwMode="auto">
          <a:xfrm>
            <a:off x="4103068" y="2636912"/>
            <a:ext cx="4784798" cy="1224136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92" t="61281" r="6231" b="13076"/>
          <a:stretch/>
        </p:blipFill>
        <p:spPr bwMode="auto">
          <a:xfrm>
            <a:off x="5348176" y="4029740"/>
            <a:ext cx="2743201" cy="2105246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822" y="980728"/>
            <a:ext cx="3960440" cy="1292932"/>
          </a:xfrm>
          <a:prstGeom prst="rect">
            <a:avLst/>
          </a:prstGeom>
          <a:solidFill>
            <a:srgbClr val="C4FFA7">
              <a:alpha val="4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1: кликнуть по синей плашке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628" y="2636912"/>
            <a:ext cx="3960440" cy="1224136"/>
          </a:xfrm>
          <a:prstGeom prst="rect">
            <a:avLst/>
          </a:prstGeom>
          <a:solidFill>
            <a:srgbClr val="C4FFA7">
              <a:alpha val="4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2: открыть меню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627" y="4232132"/>
            <a:ext cx="4771549" cy="1717148"/>
          </a:xfrm>
          <a:prstGeom prst="rect">
            <a:avLst/>
          </a:prstGeom>
          <a:solidFill>
            <a:srgbClr val="C4FFA7">
              <a:alpha val="4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3: кликнуть по строке «Уведомлять о записях»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732231" y="692696"/>
            <a:ext cx="416602" cy="6797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380312" y="2276872"/>
            <a:ext cx="416602" cy="6797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317215" y="4477395"/>
            <a:ext cx="416602" cy="6797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0"/>
            <a:ext cx="8429652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Приглашаем к общению и сотрудничеству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соцсетях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на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YouTube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31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8" t="14667" r="3711" b="35000"/>
          <a:stretch/>
        </p:blipFill>
        <p:spPr bwMode="auto">
          <a:xfrm>
            <a:off x="0" y="2708920"/>
            <a:ext cx="9144000" cy="285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836712"/>
            <a:ext cx="8784976" cy="172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Образовательный канал на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YouTube</a:t>
            </a:r>
            <a:endParaRPr lang="ru-RU" sz="2200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https://www.youtube.com/channel/UCmyFPUMg9K5YQLvrv7CL27A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1D653D5-7937-4374-9A3C-354117075925}"/>
              </a:ext>
            </a:extLst>
          </p:cNvPr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Приглашаем к общению и сотрудничеству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9159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46" t="52781" r="10692" b="35000"/>
          <a:stretch/>
        </p:blipFill>
        <p:spPr bwMode="auto">
          <a:xfrm>
            <a:off x="5471592" y="1182634"/>
            <a:ext cx="3657760" cy="122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33" t="55346" r="13000" b="33501"/>
          <a:stretch/>
        </p:blipFill>
        <p:spPr bwMode="auto">
          <a:xfrm>
            <a:off x="4902165" y="3020380"/>
            <a:ext cx="422718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13" t="55334" r="12922" b="33541"/>
          <a:stretch/>
        </p:blipFill>
        <p:spPr bwMode="auto">
          <a:xfrm>
            <a:off x="4902165" y="5085184"/>
            <a:ext cx="4217992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82633"/>
            <a:ext cx="5292080" cy="1217290"/>
          </a:xfrm>
          <a:prstGeom prst="rect">
            <a:avLst/>
          </a:prstGeom>
          <a:solidFill>
            <a:srgbClr val="C4FFA7">
              <a:alpha val="40000"/>
            </a:srgbClr>
          </a:solidFill>
          <a:ln>
            <a:solidFill>
              <a:srgbClr val="B9F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1: чтобы подписаться на канал, кликните по красной плашке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6723400" y="980728"/>
            <a:ext cx="416602" cy="7200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020380"/>
            <a:ext cx="4722653" cy="1224136"/>
          </a:xfrm>
          <a:prstGeom prst="rect">
            <a:avLst/>
          </a:prstGeom>
          <a:solidFill>
            <a:srgbClr val="C4FFA7">
              <a:alpha val="40000"/>
            </a:srgbClr>
          </a:solidFill>
          <a:ln>
            <a:solidFill>
              <a:srgbClr val="B9F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2: чтобы получать уведомления о новых роликах, кликните по значку «колокольчик»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8475878" y="2708920"/>
            <a:ext cx="416602" cy="7200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085184"/>
            <a:ext cx="4722653" cy="1152128"/>
          </a:xfrm>
          <a:prstGeom prst="rect">
            <a:avLst/>
          </a:prstGeom>
          <a:solidFill>
            <a:srgbClr val="C4FFA7">
              <a:alpha val="40000"/>
            </a:srgbClr>
          </a:solidFill>
          <a:ln>
            <a:solidFill>
              <a:srgbClr val="B9FF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Готово!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72008"/>
            <a:ext cx="821533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Приглашаем к сотрудничеству</a:t>
            </a:r>
          </a:p>
        </p:txBody>
      </p:sp>
    </p:spTree>
    <p:extLst>
      <p:ext uri="{BB962C8B-B14F-4D97-AF65-F5344CB8AC3E}">
        <p14:creationId xmlns:p14="http://schemas.microsoft.com/office/powerpoint/2010/main" xmlns="" val="28176877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5786" y="203180"/>
            <a:ext cx="8358215" cy="368300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с нами связаться</a:t>
            </a:r>
          </a:p>
        </p:txBody>
      </p:sp>
      <p:sp>
        <p:nvSpPr>
          <p:cNvPr id="123912" name="TextBox 9"/>
          <p:cNvSpPr txBox="1">
            <a:spLocks noChangeArrowheads="1"/>
          </p:cNvSpPr>
          <p:nvPr/>
        </p:nvSpPr>
        <p:spPr bwMode="auto">
          <a:xfrm>
            <a:off x="252413" y="4005065"/>
            <a:ext cx="86391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500" b="1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3917" name="TextBox 17"/>
          <p:cNvSpPr txBox="1">
            <a:spLocks noChangeArrowheads="1"/>
          </p:cNvSpPr>
          <p:nvPr/>
        </p:nvSpPr>
        <p:spPr bwMode="auto">
          <a:xfrm>
            <a:off x="258763" y="3295739"/>
            <a:ext cx="8639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500" b="1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3918" name="TextBox 54"/>
          <p:cNvSpPr txBox="1">
            <a:spLocks noChangeArrowheads="1"/>
          </p:cNvSpPr>
          <p:nvPr/>
        </p:nvSpPr>
        <p:spPr bwMode="auto">
          <a:xfrm>
            <a:off x="252413" y="4225078"/>
            <a:ext cx="8632825" cy="12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4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Заказ пособий по почте</a:t>
            </a: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post</a:t>
            </a:r>
            <a:r>
              <a:rPr lang="ru-RU" sz="2400" b="1" dirty="0"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@</a:t>
            </a: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balass</a:t>
            </a:r>
            <a:r>
              <a:rPr lang="ru-RU" sz="2400" b="1" dirty="0"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.</a:t>
            </a: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su</a:t>
            </a:r>
            <a:endParaRPr lang="ru-RU" sz="24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 (495) 735-53-98</a:t>
            </a:r>
            <a:endParaRPr lang="ru-RU" altLang="ru-RU" sz="18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altLang="ru-RU" sz="2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altLang="ru-RU" sz="2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</a:t>
            </a:r>
            <a:r>
              <a:rPr lang="en-US" altLang="ru-RU" sz="24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</a:t>
            </a:r>
            <a:r>
              <a:rPr lang="en-US" altLang="ru-RU" sz="2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chool2100.com</a:t>
            </a:r>
            <a:r>
              <a:rPr lang="ru-RU" altLang="ru-RU" sz="2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3920" name="TextBox 19"/>
          <p:cNvSpPr txBox="1">
            <a:spLocks noChangeArrowheads="1"/>
          </p:cNvSpPr>
          <p:nvPr/>
        </p:nvSpPr>
        <p:spPr bwMode="auto">
          <a:xfrm>
            <a:off x="261938" y="2063846"/>
            <a:ext cx="8639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5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Учебно-методический центр</a:t>
            </a: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2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umc@school2100.com</a:t>
            </a:r>
            <a:endParaRPr lang="ru-RU" altLang="ru-RU" sz="2400" b="1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0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en-US" altLang="ru-RU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495</a:t>
            </a:r>
            <a:r>
              <a:rPr lang="en-US" altLang="ru-RU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778-16-74, 8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(499) 110-69-68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500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500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3921" name="Прямоугольник 2"/>
          <p:cNvSpPr>
            <a:spLocks noChangeArrowheads="1"/>
          </p:cNvSpPr>
          <p:nvPr/>
        </p:nvSpPr>
        <p:spPr bwMode="auto">
          <a:xfrm>
            <a:off x="252413" y="2641696"/>
            <a:ext cx="8423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1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Заказ пособий </a:t>
            </a:r>
          </a:p>
          <a:p>
            <a:pPr lvl="1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u="sng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6"/>
              </a:rPr>
              <a:t>zakaz</a:t>
            </a:r>
            <a:r>
              <a:rPr lang="ru-RU" b="1" u="sng" dirty="0">
                <a:latin typeface="Open Sans" pitchFamily="34" charset="0"/>
                <a:ea typeface="Open Sans" pitchFamily="34" charset="0"/>
                <a:cs typeface="Open Sans" pitchFamily="34" charset="0"/>
                <a:hlinkClick r:id="rId6"/>
              </a:rPr>
              <a:t>@</a:t>
            </a:r>
            <a:r>
              <a:rPr lang="en-US" b="1" u="sng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6"/>
              </a:rPr>
              <a:t>balass</a:t>
            </a:r>
            <a:r>
              <a:rPr lang="ru-RU" b="1" u="sng" dirty="0">
                <a:latin typeface="Open Sans" pitchFamily="34" charset="0"/>
                <a:ea typeface="Open Sans" pitchFamily="34" charset="0"/>
                <a:cs typeface="Open Sans" pitchFamily="34" charset="0"/>
                <a:hlinkClick r:id="rId6"/>
              </a:rPr>
              <a:t>.</a:t>
            </a:r>
            <a:r>
              <a:rPr lang="en-US" b="1" u="sng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6"/>
              </a:rPr>
              <a:t>su</a:t>
            </a:r>
            <a:endParaRPr lang="ru-RU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1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 (495) 672-23-12</a:t>
            </a:r>
            <a:endParaRPr lang="ru-RU" altLang="ru-RU" sz="1800" b="1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708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1960" y="1196752"/>
            <a:ext cx="4932040" cy="424847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ru-RU" alt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Рекомендуемые нормы двигательной активности для дошкольников </a:t>
            </a:r>
            <a:br>
              <a:rPr lang="ru-RU" alt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(по результатам исследований ВНИИФК).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900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21–28  </a:t>
            </a:r>
            <a:r>
              <a:rPr lang="ru-RU" alt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часов в неделю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900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3–4</a:t>
            </a:r>
            <a:r>
              <a:rPr lang="ru-RU" alt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часа в сутки</a:t>
            </a: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3" descr="na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1524000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62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3284984"/>
            <a:ext cx="3765653" cy="252028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a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1524000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55776" y="1700808"/>
            <a:ext cx="6141368" cy="1800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Рекомендуемые нормы двигательной активности </a:t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дошкольников </a:t>
            </a:r>
            <a:b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Н.М. Амосову и И.В. </a:t>
            </a:r>
            <a:r>
              <a:rPr lang="ru-RU" alt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Муравову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alt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alt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(!) 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часов в неделю;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</a:t>
            </a:r>
            <a:r>
              <a:rPr lang="ru-RU" alt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</a:t>
            </a:r>
            <a:r>
              <a:rPr lang="ru-RU" alt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часов в сутки.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465312" y="2719461"/>
            <a:ext cx="6995120" cy="25097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C:\[DATA]\ДОШКОЛЬНОЕ ОБРАЗОВАНИЕ\Вебинар Школа 2100\20019\dance-pa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789040"/>
            <a:ext cx="5832648" cy="2454683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99D14E-467A-4A2F-9F8F-B18CFE7C795D}"/>
              </a:ext>
            </a:extLst>
          </p:cNvPr>
          <p:cNvSpPr/>
          <p:nvPr/>
        </p:nvSpPr>
        <p:spPr>
          <a:xfrm>
            <a:off x="857224" y="0"/>
            <a:ext cx="8286776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Физическая активность – </a:t>
            </a:r>
          </a:p>
          <a:p>
            <a:pPr algn="ctr"/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важный фактор гармоничного развития дошкольника</a:t>
            </a:r>
            <a:endParaRPr lang="en-US" altLang="ru-RU" dirty="0">
              <a:solidFill>
                <a:schemeClr val="accent3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59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2725</Words>
  <Application>Microsoft Office PowerPoint</Application>
  <PresentationFormat>Экран (4:3)</PresentationFormat>
  <Paragraphs>608</Paragraphs>
  <Slides>74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Ссылка на музыкальное сопровождение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Ирина</cp:lastModifiedBy>
  <cp:revision>117</cp:revision>
  <dcterms:created xsi:type="dcterms:W3CDTF">2019-01-11T08:54:40Z</dcterms:created>
  <dcterms:modified xsi:type="dcterms:W3CDTF">2020-02-20T19:29:47Z</dcterms:modified>
</cp:coreProperties>
</file>